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bookmarkIdSeed="2">
  <p:sldMasterIdLst>
    <p:sldMasterId id="2147483648" r:id="rId1"/>
  </p:sldMasterIdLst>
  <p:notesMasterIdLst>
    <p:notesMasterId r:id="rId56"/>
  </p:notesMasterIdLst>
  <p:handoutMasterIdLst>
    <p:handoutMasterId r:id="rId57"/>
  </p:handoutMasterIdLst>
  <p:sldIdLst>
    <p:sldId id="307" r:id="rId2"/>
    <p:sldId id="256" r:id="rId3"/>
    <p:sldId id="419" r:id="rId4"/>
    <p:sldId id="501" r:id="rId5"/>
    <p:sldId id="504" r:id="rId6"/>
    <p:sldId id="502" r:id="rId7"/>
    <p:sldId id="503" r:id="rId8"/>
    <p:sldId id="523" r:id="rId9"/>
    <p:sldId id="525" r:id="rId10"/>
    <p:sldId id="526" r:id="rId11"/>
    <p:sldId id="527" r:id="rId12"/>
    <p:sldId id="528" r:id="rId13"/>
    <p:sldId id="529" r:id="rId14"/>
    <p:sldId id="530" r:id="rId15"/>
    <p:sldId id="505" r:id="rId16"/>
    <p:sldId id="566" r:id="rId17"/>
    <p:sldId id="565" r:id="rId18"/>
    <p:sldId id="531" r:id="rId19"/>
    <p:sldId id="543" r:id="rId20"/>
    <p:sldId id="545" r:id="rId21"/>
    <p:sldId id="507" r:id="rId22"/>
    <p:sldId id="548" r:id="rId23"/>
    <p:sldId id="546" r:id="rId24"/>
    <p:sldId id="557" r:id="rId25"/>
    <p:sldId id="550" r:id="rId26"/>
    <p:sldId id="558" r:id="rId27"/>
    <p:sldId id="553" r:id="rId28"/>
    <p:sldId id="554" r:id="rId29"/>
    <p:sldId id="555" r:id="rId30"/>
    <p:sldId id="556" r:id="rId31"/>
    <p:sldId id="568" r:id="rId32"/>
    <p:sldId id="569" r:id="rId33"/>
    <p:sldId id="552" r:id="rId34"/>
    <p:sldId id="511" r:id="rId35"/>
    <p:sldId id="512" r:id="rId36"/>
    <p:sldId id="513" r:id="rId37"/>
    <p:sldId id="534" r:id="rId38"/>
    <p:sldId id="535" r:id="rId39"/>
    <p:sldId id="559" r:id="rId40"/>
    <p:sldId id="536" r:id="rId41"/>
    <p:sldId id="537" r:id="rId42"/>
    <p:sldId id="570" r:id="rId43"/>
    <p:sldId id="538" r:id="rId44"/>
    <p:sldId id="514" r:id="rId45"/>
    <p:sldId id="539" r:id="rId46"/>
    <p:sldId id="515" r:id="rId47"/>
    <p:sldId id="540" r:id="rId48"/>
    <p:sldId id="541" r:id="rId49"/>
    <p:sldId id="542" r:id="rId50"/>
    <p:sldId id="517" r:id="rId51"/>
    <p:sldId id="518" r:id="rId52"/>
    <p:sldId id="524" r:id="rId53"/>
    <p:sldId id="567" r:id="rId54"/>
    <p:sldId id="306" r:id="rId5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김현우" initials="김" lastIdx="4" clrIdx="0">
    <p:extLst>
      <p:ext uri="{19B8F6BF-5375-455C-9EA6-DF929625EA0E}">
        <p15:presenceInfo xmlns:p15="http://schemas.microsoft.com/office/powerpoint/2012/main" userId="김현우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F6E9"/>
    <a:srgbClr val="767171"/>
    <a:srgbClr val="FEFEFE"/>
    <a:srgbClr val="0000FF"/>
    <a:srgbClr val="3333FF"/>
    <a:srgbClr val="0F02BE"/>
    <a:srgbClr val="0070C0"/>
    <a:srgbClr val="A9A9A7"/>
    <a:srgbClr val="110058"/>
    <a:srgbClr val="F7F7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686" autoAdjust="0"/>
    <p:restoredTop sz="94660"/>
  </p:normalViewPr>
  <p:slideViewPr>
    <p:cSldViewPr snapToGrid="0">
      <p:cViewPr varScale="1">
        <p:scale>
          <a:sx n="84" d="100"/>
          <a:sy n="84" d="100"/>
        </p:scale>
        <p:origin x="725" y="10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commentAuthors" Target="commentAuthors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94DF4130-072B-4AF2-8EB5-2578286F28A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2B895AA-FD6F-44C6-A76C-1D269B1C879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CE5D42-0500-4472-901F-236A00EACE0C}" type="datetimeFigureOut">
              <a:rPr lang="ko-KR" altLang="en-US" smtClean="0"/>
              <a:t>2021-01-18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CF00EBA-A007-42A6-BEAE-06812DB9E03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F7AE90F-9FF0-42A3-996F-74ACC7CD600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4B7136-8AB8-46C2-8B7B-9AEEF8621D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6225630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EB6137-3C75-462B-80F3-814A34616123}" type="datetimeFigureOut">
              <a:rPr lang="ko-KR" altLang="en-US" smtClean="0"/>
              <a:t>2021-01-18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550A4F-5942-4F31-BCCA-69E8359A80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9773659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D63BA9-B996-4868-A219-032ECA6B30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16FD98D-CD3B-44E0-9D66-F796827424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1550A5D-CEC3-4A21-8EE5-E970545C30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FEE73-7165-4F46-91BE-835012AA0171}" type="datetime1">
              <a:rPr lang="ko-KR" altLang="en-US" smtClean="0"/>
              <a:t>2021-01-18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C4B91E1-B0B3-4A4A-A160-221AFEA7D9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FFDC243-04DB-48DF-A6E1-940D9AB73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02969" y="6487013"/>
            <a:ext cx="2743200" cy="365125"/>
          </a:xfrm>
        </p:spPr>
        <p:txBody>
          <a:bodyPr/>
          <a:lstStyle/>
          <a:p>
            <a:fld id="{3B79316A-EC68-477D-BAE2-12B390DA19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60238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155861-661E-4870-8902-D711906733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0503511-44F5-417C-A375-816D5800AA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AA491F8-D2CD-47B1-B229-E860EEDB3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19A109-94A5-40A2-8695-9C0837402487}" type="datetime1">
              <a:rPr lang="ko-KR" altLang="en-US" smtClean="0"/>
              <a:t>2021-01-18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5BC2CC7-0A0D-4C8A-9E6D-C9AD9A7C6A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51778A9-221C-4059-814F-7D5D9E77F3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42129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BBF682A-B412-4869-BF2F-131129F4E0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76F5F2C-99E7-4E9B-B6D4-E3D1D817B3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FFFC60C-10EC-4D67-9458-DE54CBDF46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D9278-D355-4A5F-B0C4-D51C979D7F00}" type="datetime1">
              <a:rPr lang="ko-KR" altLang="en-US" smtClean="0"/>
              <a:t>2021-01-18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CB874E1-498A-4D27-9F90-AAE285F2D5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8B0BC30-9137-47B8-88E6-267EDD0DE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77265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D0AFCC-8D43-44B0-BF7F-717D42AF51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4B82795-8792-4D04-AC79-E26EEBCDC5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E8DFCEF-9940-43F5-AB63-255DEDC1B8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69CE9-5FD7-40F4-B9F0-AD4D4AD31E40}" type="datetime1">
              <a:rPr lang="ko-KR" altLang="en-US" smtClean="0"/>
              <a:t>2021-01-18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EFFD698-5EE2-4C2E-B8F3-3F6A8CB798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EE888D7-E432-4D83-8CA2-140133A93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66817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0FF26D-232E-417C-B6F5-A9E8237DA1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7DB99FB-25F8-46E9-A6FC-C92467F5AD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4299F66-1331-4AE4-A00F-0422000344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0428F-3EA1-445A-BE9C-D16E0719B5FD}" type="datetime1">
              <a:rPr lang="ko-KR" altLang="en-US" smtClean="0"/>
              <a:t>2021-01-18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A2B83A4-EAB3-40D8-850D-760FEFBCB6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AC26C76-6992-41A6-BA69-372774565D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79010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32C746-F874-45D5-83B5-6DCF65A739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09D1C49-3CAF-4F07-91E9-A90EDB5505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C853A4E-DB90-48E4-99A5-75D7840129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B25E961-0FFA-48C0-92F0-4D615A7D7D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23162-672F-4071-B524-FFC70DDA7717}" type="datetime1">
              <a:rPr lang="ko-KR" altLang="en-US" smtClean="0"/>
              <a:t>2021-01-18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3BFA51A-C0FF-44B6-895D-44A23890C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CEC2337-5FE5-43E9-BEDD-0E825EAB7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11314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CC5D3E-539F-4680-862D-8568F4BFBF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651B88A-ECEF-4472-BDC2-700D16E211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E552A7C-317E-4058-8669-9F92415F58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BDC03E2-8ECD-4E66-90F2-31681DC16BC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B8E2E69-1A60-4880-B5E2-C9CB34BB7B0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FE919E8-7A89-4794-8CBB-7B9C1CE47C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5EBC6-1903-45B5-8F4E-8973A76DA065}" type="datetime1">
              <a:rPr lang="ko-KR" altLang="en-US" smtClean="0"/>
              <a:t>2021-01-18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EE90AB6-39C9-4CD6-BC17-BE7848368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BE9478D-9E77-47F6-BF07-DD67F8988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20388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B79686-E9D2-4AB4-B324-E609B15098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A9417ED-F1B5-4767-9F01-74C057FA18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9A705-57F0-449D-A35E-8163D5843B4A}" type="datetime1">
              <a:rPr lang="ko-KR" altLang="en-US" smtClean="0"/>
              <a:t>2021-01-18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5DB7763-E05D-476F-8D63-04618BE786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DE47863-89E4-4AD2-8378-DD425D565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86624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D18E993-BAB0-4DD4-B6F5-5313B056BF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E2529-3F61-4F60-B253-8BBD9A1E1909}" type="datetime1">
              <a:rPr lang="ko-KR" altLang="en-US" smtClean="0"/>
              <a:t>2021-01-18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B1F302B-EB5D-4545-9ED5-D61B437801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648CFDF-7F4F-498C-995D-9543A1688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07747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D3EEED-9534-4452-A58F-E5DF97FB06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A59668-DCF8-4157-81BD-485E488B21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FF41661-4730-4EC3-922A-B148692647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DD08937-D379-46CC-AF35-2F793F47E6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E1E26-BCF9-44C3-AF17-73BB9F8C6A10}" type="datetime1">
              <a:rPr lang="ko-KR" altLang="en-US" smtClean="0"/>
              <a:t>2021-01-18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ED08C37-E1DC-442D-A69E-6E18156D23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3F00BD7-37E1-4BBF-9025-F10A916E5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29531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AF1D37-3F1E-4B92-AF93-7CDDA6F82E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A3F154D-C67A-4C94-BDC9-049F4C3C5C9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C5AC2B2-8AC7-4936-A65D-3999D50045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06EBD6D-6830-4AB7-A9C8-8B5E224F5E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AEE14A-8F13-4716-9E78-5A06D8C71284}" type="datetime1">
              <a:rPr lang="ko-KR" altLang="en-US" smtClean="0"/>
              <a:t>2021-01-18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78964A5-D277-4DF5-8CEC-C1274C662F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6342813-6432-42E8-9072-F214D73B7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34879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F32DC63-B318-44BE-8566-472F4FE779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C770AAE-523C-486B-8E99-90CE9D3E63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3ECE07C-5968-4D5E-B02B-5490E2BE161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BF4E3D-AF70-4EE4-99C5-6A97611684C5}" type="datetime1">
              <a:rPr lang="ko-KR" altLang="en-US" smtClean="0"/>
              <a:t>2021-01-18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6445C3A-E65E-42B7-AA87-B62FFE60FD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3AA7F59-194C-43A9-AB2A-B43D2173CE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02969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79316A-EC68-477D-BAE2-12B390DA19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99877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thenounproject.com/term/check/1743862" TargetMode="External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thenounproject.com/term/check/1743862" TargetMode="External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thenounproject.com/term/check/1743862" TargetMode="External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thenounproject.com/term/check/1743862" TargetMode="External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thenounproject.com/term/check/1743862" TargetMode="External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neurohive.io/en/popular-networks/vgg16/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thenounproject.com/term/check/1743862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thenounproject.com/term/check/1743862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microsoft.com/office/2007/relationships/hdphoto" Target="../media/hdphoto1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thenounproject.com/term/check/1743862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microsoft.com/office/2007/relationships/hdphoto" Target="../media/hdphoto1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thenounproject.com/term/check/1743862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microsoft.com/office/2007/relationships/hdphoto" Target="../media/hdphoto1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thenounproject.com/term/check/1743862" TargetMode="Externa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hyperlink" Target="https://thenounproject.com/term/check/1743862" TargetMode="External"/><Relationship Id="rId7" Type="http://schemas.openxmlformats.org/officeDocument/2006/relationships/image" Target="../media/image31.gif"/><Relationship Id="rId2" Type="http://schemas.openxmlformats.org/officeDocument/2006/relationships/hyperlink" Target="https://github.com/vdumoulin/conv_arithmetic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microsoft.com/office/2007/relationships/hdphoto" Target="../media/hdphoto1.wdp"/><Relationship Id="rId4" Type="http://schemas.openxmlformats.org/officeDocument/2006/relationships/image" Target="../media/image1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thenounproject.com/term/check/1743862" TargetMode="External"/><Relationship Id="rId7" Type="http://schemas.openxmlformats.org/officeDocument/2006/relationships/image" Target="../media/image34.png"/><Relationship Id="rId2" Type="http://schemas.openxmlformats.org/officeDocument/2006/relationships/hyperlink" Target="https://github.com/vdumoulin/conv_arithmetic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microsoft.com/office/2007/relationships/hdphoto" Target="../media/hdphoto1.wdp"/><Relationship Id="rId4" Type="http://schemas.openxmlformats.org/officeDocument/2006/relationships/image" Target="../media/image12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12.png"/><Relationship Id="rId7" Type="http://schemas.openxmlformats.org/officeDocument/2006/relationships/image" Target="../media/image37.png"/><Relationship Id="rId2" Type="http://schemas.openxmlformats.org/officeDocument/2006/relationships/hyperlink" Target="https://thenounproject.com/term/check/1743862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10" Type="http://schemas.openxmlformats.org/officeDocument/2006/relationships/hyperlink" Target="https://github.com/vdumoulin/conv_arithmetic" TargetMode="External"/><Relationship Id="rId4" Type="http://schemas.microsoft.com/office/2007/relationships/hdphoto" Target="../media/hdphoto1.wdp"/><Relationship Id="rId9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41.png"/><Relationship Id="rId2" Type="http://schemas.openxmlformats.org/officeDocument/2006/relationships/hyperlink" Target="https://thenounproject.com/term/check/1743862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6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thenounproject.com/term/check/1743862" TargetMode="External"/><Relationship Id="rId2" Type="http://schemas.openxmlformats.org/officeDocument/2006/relationships/hyperlink" Target="https://www.researchgate.net/publication/306081538_DeepPainter_Painter_Classification_Using_Deep_Convolutional_Autoencoders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microsoft.com/office/2007/relationships/hdphoto" Target="../media/hdphoto1.wdp"/><Relationship Id="rId4" Type="http://schemas.openxmlformats.org/officeDocument/2006/relationships/image" Target="../media/image1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thenounproject.com/term/check/1743862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microsoft.com/office/2007/relationships/hdphoto" Target="../media/hdphoto1.wdp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thenounproject.com/term/check/1743862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1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thenounproject.com/term/check/1743862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png"/><Relationship Id="rId4" Type="http://schemas.microsoft.com/office/2007/relationships/hdphoto" Target="../media/hdphoto1.wdp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thenounproject.com/term/check/1743862" TargetMode="Externa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thenounproject.com/term/check/1743862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microsoft.com/office/2007/relationships/hdphoto" Target="../media/hdphoto1.wdp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thenounproject.com/term/check/1743862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6.png"/><Relationship Id="rId4" Type="http://schemas.microsoft.com/office/2007/relationships/hdphoto" Target="../media/hdphoto1.wdp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thenounproject.com/term/check/1743862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7.png"/><Relationship Id="rId4" Type="http://schemas.microsoft.com/office/2007/relationships/hdphoto" Target="../media/hdphoto1.wdp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thenounproject.com/term/check/1743862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microsoft.com/office/2007/relationships/hdphoto" Target="../media/hdphoto1.wdp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thenounproject.com/term/check/1743862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jpeg"/><Relationship Id="rId5" Type="http://schemas.openxmlformats.org/officeDocument/2006/relationships/image" Target="../media/image50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thenounproject.com/term/check/1743862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jpeg"/><Relationship Id="rId5" Type="http://schemas.openxmlformats.org/officeDocument/2006/relationships/image" Target="../media/image47.png"/><Relationship Id="rId4" Type="http://schemas.microsoft.com/office/2007/relationships/hdphoto" Target="../media/hdphoto1.wdp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thenounproject.com/term/check/1743862" TargetMode="Externa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jpeg"/><Relationship Id="rId5" Type="http://schemas.microsoft.com/office/2007/relationships/hdphoto" Target="../media/hdphoto1.wdp"/><Relationship Id="rId4" Type="http://schemas.openxmlformats.org/officeDocument/2006/relationships/image" Target="../media/image1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thenounproject.com/term/check/1743862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3.png"/><Relationship Id="rId4" Type="http://schemas.microsoft.com/office/2007/relationships/hdphoto" Target="../media/hdphoto1.wdp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56.png"/><Relationship Id="rId2" Type="http://schemas.openxmlformats.org/officeDocument/2006/relationships/hyperlink" Target="https://thenounproject.com/term/check/1743862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microsoft.com/office/2007/relationships/hdphoto" Target="../media/hdphoto1.wdp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thenounproject.com/term/check/1743862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450.png"/><Relationship Id="rId4" Type="http://schemas.microsoft.com/office/2007/relationships/hdphoto" Target="../media/hdphoto1.wdp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thenounproject.com/term/check/1743862" TargetMode="Externa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thenounproject.com/term/check/1743862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8.png"/><Relationship Id="rId4" Type="http://schemas.microsoft.com/office/2007/relationships/hdphoto" Target="../media/hdphoto1.wdp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thenounproject.com/term/check/1743862" TargetMode="External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1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thenounproject.com/term/check/1743862" TargetMode="External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5" Type="http://schemas.microsoft.com/office/2007/relationships/hdphoto" Target="../media/hdphoto1.wdp"/><Relationship Id="rId4" Type="http://schemas.openxmlformats.org/officeDocument/2006/relationships/image" Target="../media/image1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thenounproject.com/term/check/1743862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5" Type="http://schemas.openxmlformats.org/officeDocument/2006/relationships/image" Target="../media/image58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thenounproject.com/term/check/1743862" TargetMode="External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thenounproject.com/term/check/1743862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microsoft.com/office/2007/relationships/hdphoto" Target="../media/hdphoto1.wdp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thenounproject.com/term/check/1743862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microsoft.com/office/2007/relationships/hdphoto" Target="../media/hdphoto1.wdp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thenounproject.com/term/check/1743862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microsoft.com/office/2007/relationships/hdphoto" Target="../media/hdphoto1.wdp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82006E1-8CA5-4E6E-A065-63ABF7801F7B}"/>
              </a:ext>
            </a:extLst>
          </p:cNvPr>
          <p:cNvSpPr txBox="1"/>
          <p:nvPr/>
        </p:nvSpPr>
        <p:spPr>
          <a:xfrm>
            <a:off x="566820" y="597083"/>
            <a:ext cx="923560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Fully Convolutional Neural Network</a:t>
            </a:r>
            <a:endParaRPr lang="ko-KR" altLang="en-US" sz="4400" dirty="0">
              <a:solidFill>
                <a:schemeClr val="bg1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80B316F-4172-4FC3-8E2F-442E050EE6C7}"/>
              </a:ext>
            </a:extLst>
          </p:cNvPr>
          <p:cNvSpPr/>
          <p:nvPr/>
        </p:nvSpPr>
        <p:spPr>
          <a:xfrm>
            <a:off x="313509" y="292608"/>
            <a:ext cx="11474413" cy="625972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8B3C425-D9D4-417E-B423-F0B61DB67395}"/>
              </a:ext>
            </a:extLst>
          </p:cNvPr>
          <p:cNvSpPr/>
          <p:nvPr/>
        </p:nvSpPr>
        <p:spPr>
          <a:xfrm>
            <a:off x="566820" y="1320358"/>
            <a:ext cx="78733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Semantic </a:t>
            </a:r>
            <a:r>
              <a:rPr lang="en-US" altLang="ko-KR" sz="120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Segementation</a:t>
            </a:r>
            <a:r>
              <a:rPr lang="en-US" altLang="ko-KR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기초와 </a:t>
            </a:r>
            <a:r>
              <a:rPr lang="en-US" altLang="ko-KR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Fully Convolutional Neural Network for Semantic Segmentation </a:t>
            </a:r>
            <a:r>
              <a:rPr lang="ko-KR" altLang="en-US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논문 이해하기 </a:t>
            </a:r>
            <a:endParaRPr lang="ko-KR" altLang="en-US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873566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 descr="https://blog.kakaocdn.net/dn/c2rRKu/btqvFhluGR4/L0t8Da4wcUNJzkxPmzH6tk/img.jpg">
            <a:extLst>
              <a:ext uri="{FF2B5EF4-FFF2-40B4-BE49-F238E27FC236}">
                <a16:creationId xmlns:a16="http://schemas.microsoft.com/office/drawing/2014/main" id="{7D9E4FD2-8E5B-4560-9FBD-C66FC3D712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679" y="1257870"/>
            <a:ext cx="6614199" cy="3356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674FF39-3B2D-432A-961E-F38F91EC5418}"/>
              </a:ext>
            </a:extLst>
          </p:cNvPr>
          <p:cNvSpPr txBox="1"/>
          <p:nvPr/>
        </p:nvSpPr>
        <p:spPr>
          <a:xfrm>
            <a:off x="633402" y="104751"/>
            <a:ext cx="9592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Introduction</a:t>
            </a:r>
            <a:endParaRPr lang="ko-KR" altLang="en-US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9F2209-AF71-4128-9A6B-9B71A5BF0783}"/>
              </a:ext>
            </a:extLst>
          </p:cNvPr>
          <p:cNvSpPr txBox="1"/>
          <p:nvPr/>
        </p:nvSpPr>
        <p:spPr>
          <a:xfrm>
            <a:off x="633401" y="575761"/>
            <a:ext cx="9517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(2) Fully</a:t>
            </a:r>
            <a:r>
              <a:rPr lang="ko-KR" altLang="en-US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Convolutional</a:t>
            </a:r>
            <a:r>
              <a:rPr lang="ko-KR" altLang="en-US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Network</a:t>
            </a:r>
            <a:r>
              <a:rPr lang="ko-KR" altLang="en-US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(FCN)</a:t>
            </a:r>
            <a:r>
              <a:rPr lang="ko-KR" altLang="en-US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7F2686-3CE1-4BE2-9E69-0B540C801E4D}"/>
              </a:ext>
            </a:extLst>
          </p:cNvPr>
          <p:cNvSpPr txBox="1"/>
          <p:nvPr/>
        </p:nvSpPr>
        <p:spPr>
          <a:xfrm>
            <a:off x="50852" y="61401"/>
            <a:ext cx="7938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</a:t>
            </a:r>
            <a:endParaRPr lang="ko-KR" altLang="en-US" sz="5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B7A196-FF4C-4A73-A6F2-2138192B8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E7F2F65-BEF5-459B-8D32-DAD75B31A96A}"/>
              </a:ext>
            </a:extLst>
          </p:cNvPr>
          <p:cNvSpPr txBox="1"/>
          <p:nvPr/>
        </p:nvSpPr>
        <p:spPr>
          <a:xfrm>
            <a:off x="867560" y="1000143"/>
            <a:ext cx="10864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end-to-end</a:t>
            </a:r>
            <a:r>
              <a:rPr lang="ko-KR" altLang="en-US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의 </a:t>
            </a:r>
            <a:r>
              <a:rPr lang="en-US" altLang="ko-KR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pixel wise prediction </a:t>
            </a:r>
            <a:endParaRPr lang="ko-KR" altLang="en-US" sz="2400" dirty="0">
              <a:solidFill>
                <a:schemeClr val="bg2">
                  <a:lumMod val="1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6" name="Picture 4" descr="https://static.thenounproject.com/png/1743862-200.png">
            <a:hlinkClick r:id="rId3" tooltip="Check"/>
            <a:extLst>
              <a:ext uri="{FF2B5EF4-FFF2-40B4-BE49-F238E27FC236}">
                <a16:creationId xmlns:a16="http://schemas.microsoft.com/office/drawing/2014/main" id="{BF2F743B-323D-4B10-964A-52F24DF3FE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200"/>
                    </a14:imgEffect>
                    <a14:imgEffect>
                      <a14:saturation sat="1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78" y="1073797"/>
            <a:ext cx="331701" cy="31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9A3036D-6D1D-479E-A02C-3C9C7D06F41E}"/>
              </a:ext>
            </a:extLst>
          </p:cNvPr>
          <p:cNvSpPr txBox="1"/>
          <p:nvPr/>
        </p:nvSpPr>
        <p:spPr>
          <a:xfrm>
            <a:off x="844659" y="4893280"/>
            <a:ext cx="1114122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latinLnBrk="0">
              <a:buFontTx/>
              <a:buAutoNum type="arabicPeriod"/>
            </a:pPr>
            <a:r>
              <a:rPr lang="en-US" altLang="ko-KR" sz="2000"/>
              <a:t>End-to-end </a:t>
            </a:r>
            <a:r>
              <a:rPr lang="ko-KR" altLang="en-US" sz="2000"/>
              <a:t>방식의 </a:t>
            </a:r>
            <a:r>
              <a:rPr lang="en-US" altLang="ko-KR" sz="2000"/>
              <a:t>Semantic Segmentation </a:t>
            </a:r>
            <a:r>
              <a:rPr lang="ko-KR" altLang="en-US" sz="2000"/>
              <a:t>방법을 제안 </a:t>
            </a:r>
            <a:r>
              <a:rPr lang="en-US" altLang="ko-KR" sz="2000"/>
              <a:t>(pixel-to-pixel)</a:t>
            </a:r>
          </a:p>
          <a:p>
            <a:pPr marL="800100" lvl="1" indent="-342900" latinLnBrk="0">
              <a:buFont typeface="Arial" panose="020B0604020202020204" pitchFamily="34" charset="0"/>
              <a:buChar char="•"/>
            </a:pP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End-to-end : 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입력부터 출력까지의 모든 과정을 한번에 수행하는 방법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en-US" altLang="ko-KR" sz="2000">
                <a:sym typeface="Wingdings" panose="05000000000000000000" pitchFamily="2" charset="2"/>
              </a:rPr>
              <a:t>)</a:t>
            </a:r>
          </a:p>
          <a:p>
            <a:pPr marL="800100" lvl="1" indent="-342900" latinLnBrk="0">
              <a:buFont typeface="Arial" panose="020B0604020202020204" pitchFamily="34" charset="0"/>
              <a:buChar char="•"/>
            </a:pP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forward / inference &lt;-&gt; backward/learning 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과정을 통해 한번에 학습과 추론 가능 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FA777D2E-C3A0-4AC0-9A2A-0C210122E286}"/>
              </a:ext>
            </a:extLst>
          </p:cNvPr>
          <p:cNvCxnSpPr>
            <a:cxnSpLocks/>
          </p:cNvCxnSpPr>
          <p:nvPr/>
        </p:nvCxnSpPr>
        <p:spPr>
          <a:xfrm>
            <a:off x="5327440" y="6561125"/>
            <a:ext cx="6518729" cy="0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F21FE79D-F366-482F-BB4F-8E1AAF6C3D3B}"/>
              </a:ext>
            </a:extLst>
          </p:cNvPr>
          <p:cNvSpPr txBox="1"/>
          <p:nvPr/>
        </p:nvSpPr>
        <p:spPr>
          <a:xfrm>
            <a:off x="5243682" y="6586292"/>
            <a:ext cx="6670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출처 </a:t>
            </a:r>
            <a:r>
              <a:rPr lang="en-US" altLang="ko-KR" sz="900"/>
              <a:t>: J. Long, E. Shelhamer, and T. Darrell. Fully convolutional networks for semantic segmentation. In CVPR, 2015</a:t>
            </a:r>
          </a:p>
          <a:p>
            <a:endParaRPr lang="en-US" altLang="ko-KR" sz="9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E4AC970-4C36-4E3A-9244-2DDE8407A768}"/>
              </a:ext>
            </a:extLst>
          </p:cNvPr>
          <p:cNvSpPr/>
          <p:nvPr/>
        </p:nvSpPr>
        <p:spPr>
          <a:xfrm>
            <a:off x="10763794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36DB441-5FDF-4BBE-844B-247CD29A58CF}"/>
              </a:ext>
            </a:extLst>
          </p:cNvPr>
          <p:cNvSpPr/>
          <p:nvPr/>
        </p:nvSpPr>
        <p:spPr>
          <a:xfrm>
            <a:off x="11218381" y="271708"/>
            <a:ext cx="245582" cy="24558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02EBBE0-2DA6-4604-8F14-B3808D0B038C}"/>
              </a:ext>
            </a:extLst>
          </p:cNvPr>
          <p:cNvSpPr/>
          <p:nvPr/>
        </p:nvSpPr>
        <p:spPr>
          <a:xfrm>
            <a:off x="11668358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00878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 descr="https://blog.kakaocdn.net/dn/c2rRKu/btqvFhluGR4/L0t8Da4wcUNJzkxPmzH6tk/img.jpg">
            <a:extLst>
              <a:ext uri="{FF2B5EF4-FFF2-40B4-BE49-F238E27FC236}">
                <a16:creationId xmlns:a16="http://schemas.microsoft.com/office/drawing/2014/main" id="{7D9E4FD2-8E5B-4560-9FBD-C66FC3D712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679" y="1257870"/>
            <a:ext cx="6614199" cy="3356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674FF39-3B2D-432A-961E-F38F91EC5418}"/>
              </a:ext>
            </a:extLst>
          </p:cNvPr>
          <p:cNvSpPr txBox="1"/>
          <p:nvPr/>
        </p:nvSpPr>
        <p:spPr>
          <a:xfrm>
            <a:off x="633402" y="104751"/>
            <a:ext cx="9592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Introduction</a:t>
            </a:r>
            <a:endParaRPr lang="ko-KR" altLang="en-US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9F2209-AF71-4128-9A6B-9B71A5BF0783}"/>
              </a:ext>
            </a:extLst>
          </p:cNvPr>
          <p:cNvSpPr txBox="1"/>
          <p:nvPr/>
        </p:nvSpPr>
        <p:spPr>
          <a:xfrm>
            <a:off x="633401" y="575761"/>
            <a:ext cx="9517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(2) Fully</a:t>
            </a:r>
            <a:r>
              <a:rPr lang="ko-KR" altLang="en-US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Convolutional</a:t>
            </a:r>
            <a:r>
              <a:rPr lang="ko-KR" altLang="en-US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Network</a:t>
            </a:r>
            <a:r>
              <a:rPr lang="ko-KR" altLang="en-US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(FCN)</a:t>
            </a:r>
            <a:r>
              <a:rPr lang="ko-KR" altLang="en-US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7F2686-3CE1-4BE2-9E69-0B540C801E4D}"/>
              </a:ext>
            </a:extLst>
          </p:cNvPr>
          <p:cNvSpPr txBox="1"/>
          <p:nvPr/>
        </p:nvSpPr>
        <p:spPr>
          <a:xfrm>
            <a:off x="50852" y="61401"/>
            <a:ext cx="7938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</a:t>
            </a:r>
            <a:endParaRPr lang="ko-KR" altLang="en-US" sz="5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B7A196-FF4C-4A73-A6F2-2138192B8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E7F2F65-BEF5-459B-8D32-DAD75B31A96A}"/>
              </a:ext>
            </a:extLst>
          </p:cNvPr>
          <p:cNvSpPr txBox="1"/>
          <p:nvPr/>
        </p:nvSpPr>
        <p:spPr>
          <a:xfrm>
            <a:off x="867560" y="1000143"/>
            <a:ext cx="10864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Pretrained BackBone Networks </a:t>
            </a:r>
            <a:endParaRPr lang="ko-KR" altLang="en-US" sz="2400" dirty="0">
              <a:solidFill>
                <a:schemeClr val="bg2">
                  <a:lumMod val="1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6" name="Picture 4" descr="https://static.thenounproject.com/png/1743862-200.png">
            <a:hlinkClick r:id="rId3" tooltip="Check"/>
            <a:extLst>
              <a:ext uri="{FF2B5EF4-FFF2-40B4-BE49-F238E27FC236}">
                <a16:creationId xmlns:a16="http://schemas.microsoft.com/office/drawing/2014/main" id="{BF2F743B-323D-4B10-964A-52F24DF3FE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200"/>
                    </a14:imgEffect>
                    <a14:imgEffect>
                      <a14:saturation sat="1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78" y="1073797"/>
            <a:ext cx="331701" cy="31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9A3036D-6D1D-479E-A02C-3C9C7D06F41E}"/>
              </a:ext>
            </a:extLst>
          </p:cNvPr>
          <p:cNvSpPr txBox="1"/>
          <p:nvPr/>
        </p:nvSpPr>
        <p:spPr>
          <a:xfrm>
            <a:off x="844659" y="4893280"/>
            <a:ext cx="1114122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latinLnBrk="0">
              <a:buFont typeface="+mj-lt"/>
              <a:buAutoNum type="arabicPeriod" startAt="2"/>
            </a:pPr>
            <a:r>
              <a:rPr lang="en-US" altLang="ko-KR" sz="2000"/>
              <a:t>Pretraining Model for Supervised </a:t>
            </a:r>
          </a:p>
          <a:p>
            <a:pPr marL="800100" lvl="1" indent="-342900" latinLnBrk="0">
              <a:buFont typeface="Arial" panose="020B0604020202020204" pitchFamily="34" charset="0"/>
              <a:buChar char="•"/>
            </a:pP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VGG, GoogleNet 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등과 같이 백본으로 사용하는 모델들을 미리 학습된 웨이트를 사용 가능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en-US" altLang="ko-KR" sz="2000">
                <a:sym typeface="Wingdings" panose="05000000000000000000" pitchFamily="2" charset="2"/>
              </a:rPr>
              <a:t>)</a:t>
            </a:r>
          </a:p>
          <a:p>
            <a:pPr marL="800100" lvl="1" indent="-342900" latinLnBrk="0">
              <a:buFont typeface="Arial" panose="020B0604020202020204" pitchFamily="34" charset="0"/>
              <a:buChar char="•"/>
            </a:pP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Pretrained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+ FineTuning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이 가능함 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E97B0B2C-AB94-4D95-90CC-962623E0A70D}"/>
              </a:ext>
            </a:extLst>
          </p:cNvPr>
          <p:cNvCxnSpPr>
            <a:cxnSpLocks/>
          </p:cNvCxnSpPr>
          <p:nvPr/>
        </p:nvCxnSpPr>
        <p:spPr>
          <a:xfrm>
            <a:off x="5327440" y="6561125"/>
            <a:ext cx="6518729" cy="0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376DAC39-8F83-4BFB-80FF-597C46626D43}"/>
              </a:ext>
            </a:extLst>
          </p:cNvPr>
          <p:cNvSpPr txBox="1"/>
          <p:nvPr/>
        </p:nvSpPr>
        <p:spPr>
          <a:xfrm>
            <a:off x="5243682" y="6586292"/>
            <a:ext cx="6670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출처 </a:t>
            </a:r>
            <a:r>
              <a:rPr lang="en-US" altLang="ko-KR" sz="900"/>
              <a:t>: J. Long, E. Shelhamer, and T. Darrell. Fully convolutional networks for semantic segmentation. In CVPR, 2015</a:t>
            </a:r>
          </a:p>
          <a:p>
            <a:endParaRPr lang="en-US" altLang="ko-KR" sz="900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E10B60A3-D00F-40CC-98B6-69E7B1DA98BE}"/>
              </a:ext>
            </a:extLst>
          </p:cNvPr>
          <p:cNvSpPr/>
          <p:nvPr/>
        </p:nvSpPr>
        <p:spPr>
          <a:xfrm>
            <a:off x="10763794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828A6376-F2F6-472F-8615-90C67F9C2974}"/>
              </a:ext>
            </a:extLst>
          </p:cNvPr>
          <p:cNvSpPr/>
          <p:nvPr/>
        </p:nvSpPr>
        <p:spPr>
          <a:xfrm>
            <a:off x="11218381" y="271708"/>
            <a:ext cx="245582" cy="24558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9C67489-441B-4A8B-AC91-CEF8CB9C2BE1}"/>
              </a:ext>
            </a:extLst>
          </p:cNvPr>
          <p:cNvSpPr/>
          <p:nvPr/>
        </p:nvSpPr>
        <p:spPr>
          <a:xfrm>
            <a:off x="11668358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99090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 descr="https://blog.kakaocdn.net/dn/c2rRKu/btqvFhluGR4/L0t8Da4wcUNJzkxPmzH6tk/img.jpg">
            <a:extLst>
              <a:ext uri="{FF2B5EF4-FFF2-40B4-BE49-F238E27FC236}">
                <a16:creationId xmlns:a16="http://schemas.microsoft.com/office/drawing/2014/main" id="{7D9E4FD2-8E5B-4560-9FBD-C66FC3D712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679" y="1257870"/>
            <a:ext cx="6614199" cy="3356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674FF39-3B2D-432A-961E-F38F91EC5418}"/>
              </a:ext>
            </a:extLst>
          </p:cNvPr>
          <p:cNvSpPr txBox="1"/>
          <p:nvPr/>
        </p:nvSpPr>
        <p:spPr>
          <a:xfrm>
            <a:off x="633402" y="104751"/>
            <a:ext cx="9592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Introduction</a:t>
            </a:r>
            <a:endParaRPr lang="ko-KR" altLang="en-US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9F2209-AF71-4128-9A6B-9B71A5BF0783}"/>
              </a:ext>
            </a:extLst>
          </p:cNvPr>
          <p:cNvSpPr txBox="1"/>
          <p:nvPr/>
        </p:nvSpPr>
        <p:spPr>
          <a:xfrm>
            <a:off x="633401" y="575761"/>
            <a:ext cx="9517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(2) Fully</a:t>
            </a:r>
            <a:r>
              <a:rPr lang="ko-KR" altLang="en-US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Convolutional</a:t>
            </a:r>
            <a:r>
              <a:rPr lang="ko-KR" altLang="en-US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Network</a:t>
            </a:r>
            <a:r>
              <a:rPr lang="ko-KR" altLang="en-US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(FCN)</a:t>
            </a:r>
            <a:r>
              <a:rPr lang="ko-KR" altLang="en-US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7F2686-3CE1-4BE2-9E69-0B540C801E4D}"/>
              </a:ext>
            </a:extLst>
          </p:cNvPr>
          <p:cNvSpPr txBox="1"/>
          <p:nvPr/>
        </p:nvSpPr>
        <p:spPr>
          <a:xfrm>
            <a:off x="50852" y="61401"/>
            <a:ext cx="7938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</a:t>
            </a:r>
            <a:endParaRPr lang="ko-KR" altLang="en-US" sz="5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B7A196-FF4C-4A73-A6F2-2138192B8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E7F2F65-BEF5-459B-8D32-DAD75B31A96A}"/>
              </a:ext>
            </a:extLst>
          </p:cNvPr>
          <p:cNvSpPr txBox="1"/>
          <p:nvPr/>
        </p:nvSpPr>
        <p:spPr>
          <a:xfrm>
            <a:off x="867560" y="1000143"/>
            <a:ext cx="10864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Arbitary Input Size </a:t>
            </a:r>
            <a:endParaRPr lang="ko-KR" altLang="en-US" sz="2400" dirty="0">
              <a:solidFill>
                <a:schemeClr val="bg2">
                  <a:lumMod val="1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6" name="Picture 4" descr="https://static.thenounproject.com/png/1743862-200.png">
            <a:hlinkClick r:id="rId3" tooltip="Check"/>
            <a:extLst>
              <a:ext uri="{FF2B5EF4-FFF2-40B4-BE49-F238E27FC236}">
                <a16:creationId xmlns:a16="http://schemas.microsoft.com/office/drawing/2014/main" id="{BF2F743B-323D-4B10-964A-52F24DF3FE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200"/>
                    </a14:imgEffect>
                    <a14:imgEffect>
                      <a14:saturation sat="1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78" y="1073797"/>
            <a:ext cx="331701" cy="31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9A3036D-6D1D-479E-A02C-3C9C7D06F41E}"/>
              </a:ext>
            </a:extLst>
          </p:cNvPr>
          <p:cNvSpPr txBox="1"/>
          <p:nvPr/>
        </p:nvSpPr>
        <p:spPr>
          <a:xfrm>
            <a:off x="844659" y="4893280"/>
            <a:ext cx="1114122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latinLnBrk="0">
              <a:buFont typeface="+mj-lt"/>
              <a:buAutoNum type="arabicPeriod" startAt="3"/>
            </a:pPr>
            <a:r>
              <a:rPr lang="ko-KR" altLang="en-US" sz="2000"/>
              <a:t>임의의 입력 사이즈에 대해서도 네트워크가 출력을 내보냄 </a:t>
            </a:r>
            <a:r>
              <a:rPr lang="en-US" altLang="ko-KR" sz="2000"/>
              <a:t>(1x1 Convolution) </a:t>
            </a:r>
            <a:r>
              <a:rPr lang="ko-KR" altLang="en-US" sz="2000"/>
              <a:t> </a:t>
            </a:r>
            <a:endParaRPr lang="en-US" altLang="ko-KR" sz="2000"/>
          </a:p>
          <a:p>
            <a:pPr marL="800100" lvl="1" indent="-342900" latinLnBrk="0">
              <a:buFont typeface="Arial" panose="020B0604020202020204" pitchFamily="34" charset="0"/>
              <a:buChar char="•"/>
            </a:pP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어떤 입력 사이즈의 이미지를 넣더라도 동일한 입력 크기를 가지는 출력 결과를 내보냄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en-US" altLang="ko-KR" sz="2000">
                <a:sym typeface="Wingdings" panose="05000000000000000000" pitchFamily="2" charset="2"/>
              </a:rPr>
              <a:t>)</a:t>
            </a:r>
          </a:p>
          <a:p>
            <a:pPr marL="800100" lvl="1" indent="-342900" latinLnBrk="0">
              <a:buFont typeface="Arial" panose="020B0604020202020204" pitchFamily="34" charset="0"/>
              <a:buChar char="•"/>
            </a:pP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예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1) input image size (512, 512) -&gt; output segmentation image size (512, 512)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800100" lvl="1" indent="-342900" latinLnBrk="0">
              <a:buFont typeface="Arial" panose="020B0604020202020204" pitchFamily="34" charset="0"/>
              <a:buChar char="•"/>
            </a:pP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예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2) input image size (256, 256) -&gt; output segmentation image size (256, 256)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028B0CAA-5B7A-4DFA-9B94-FE91773CBEBE}"/>
              </a:ext>
            </a:extLst>
          </p:cNvPr>
          <p:cNvCxnSpPr>
            <a:cxnSpLocks/>
          </p:cNvCxnSpPr>
          <p:nvPr/>
        </p:nvCxnSpPr>
        <p:spPr>
          <a:xfrm>
            <a:off x="5327440" y="6561125"/>
            <a:ext cx="6518729" cy="0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3F65D44D-C6FD-415F-AC7C-00E8DE543A56}"/>
              </a:ext>
            </a:extLst>
          </p:cNvPr>
          <p:cNvSpPr txBox="1"/>
          <p:nvPr/>
        </p:nvSpPr>
        <p:spPr>
          <a:xfrm>
            <a:off x="5243682" y="6586292"/>
            <a:ext cx="6670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출처 </a:t>
            </a:r>
            <a:r>
              <a:rPr lang="en-US" altLang="ko-KR" sz="900"/>
              <a:t>: J. Long, E. Shelhamer, and T. Darrell. Fully convolutional networks for semantic segmentation. In CVPR, 2015</a:t>
            </a:r>
          </a:p>
          <a:p>
            <a:endParaRPr lang="en-US" altLang="ko-KR" sz="900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28393F2-A852-4D09-AF14-A0CFE2910007}"/>
              </a:ext>
            </a:extLst>
          </p:cNvPr>
          <p:cNvSpPr/>
          <p:nvPr/>
        </p:nvSpPr>
        <p:spPr>
          <a:xfrm>
            <a:off x="10763794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5E45507-DC2A-40A8-8505-EA52641B3E9C}"/>
              </a:ext>
            </a:extLst>
          </p:cNvPr>
          <p:cNvSpPr/>
          <p:nvPr/>
        </p:nvSpPr>
        <p:spPr>
          <a:xfrm>
            <a:off x="11218381" y="271708"/>
            <a:ext cx="245582" cy="24558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7AC8BF5-9BE9-43C0-9F93-ADCCEB881D17}"/>
              </a:ext>
            </a:extLst>
          </p:cNvPr>
          <p:cNvSpPr/>
          <p:nvPr/>
        </p:nvSpPr>
        <p:spPr>
          <a:xfrm>
            <a:off x="11668358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75492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 descr="https://blog.kakaocdn.net/dn/c2rRKu/btqvFhluGR4/L0t8Da4wcUNJzkxPmzH6tk/img.jpg">
            <a:extLst>
              <a:ext uri="{FF2B5EF4-FFF2-40B4-BE49-F238E27FC236}">
                <a16:creationId xmlns:a16="http://schemas.microsoft.com/office/drawing/2014/main" id="{7D9E4FD2-8E5B-4560-9FBD-C66FC3D712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679" y="1257870"/>
            <a:ext cx="6614199" cy="3356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674FF39-3B2D-432A-961E-F38F91EC5418}"/>
              </a:ext>
            </a:extLst>
          </p:cNvPr>
          <p:cNvSpPr txBox="1"/>
          <p:nvPr/>
        </p:nvSpPr>
        <p:spPr>
          <a:xfrm>
            <a:off x="633402" y="104751"/>
            <a:ext cx="9592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Introduction</a:t>
            </a:r>
            <a:endParaRPr lang="ko-KR" altLang="en-US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9F2209-AF71-4128-9A6B-9B71A5BF0783}"/>
              </a:ext>
            </a:extLst>
          </p:cNvPr>
          <p:cNvSpPr txBox="1"/>
          <p:nvPr/>
        </p:nvSpPr>
        <p:spPr>
          <a:xfrm>
            <a:off x="633401" y="575761"/>
            <a:ext cx="9517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(2) Fully</a:t>
            </a:r>
            <a:r>
              <a:rPr lang="ko-KR" altLang="en-US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Convolutional</a:t>
            </a:r>
            <a:r>
              <a:rPr lang="ko-KR" altLang="en-US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Network</a:t>
            </a:r>
            <a:r>
              <a:rPr lang="ko-KR" altLang="en-US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(FCN)</a:t>
            </a:r>
            <a:r>
              <a:rPr lang="ko-KR" altLang="en-US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7F2686-3CE1-4BE2-9E69-0B540C801E4D}"/>
              </a:ext>
            </a:extLst>
          </p:cNvPr>
          <p:cNvSpPr txBox="1"/>
          <p:nvPr/>
        </p:nvSpPr>
        <p:spPr>
          <a:xfrm>
            <a:off x="50852" y="61401"/>
            <a:ext cx="7938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</a:t>
            </a:r>
            <a:endParaRPr lang="ko-KR" altLang="en-US" sz="5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B7A196-FF4C-4A73-A6F2-2138192B8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E7F2F65-BEF5-459B-8D32-DAD75B31A96A}"/>
              </a:ext>
            </a:extLst>
          </p:cNvPr>
          <p:cNvSpPr txBox="1"/>
          <p:nvPr/>
        </p:nvSpPr>
        <p:spPr>
          <a:xfrm>
            <a:off x="867560" y="1000143"/>
            <a:ext cx="10864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Upsampling for pixelwise preidiction </a:t>
            </a:r>
            <a:endParaRPr lang="ko-KR" altLang="en-US" sz="2400" dirty="0">
              <a:solidFill>
                <a:schemeClr val="bg2">
                  <a:lumMod val="1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6" name="Picture 4" descr="https://static.thenounproject.com/png/1743862-200.png">
            <a:hlinkClick r:id="rId3" tooltip="Check"/>
            <a:extLst>
              <a:ext uri="{FF2B5EF4-FFF2-40B4-BE49-F238E27FC236}">
                <a16:creationId xmlns:a16="http://schemas.microsoft.com/office/drawing/2014/main" id="{BF2F743B-323D-4B10-964A-52F24DF3FE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200"/>
                    </a14:imgEffect>
                    <a14:imgEffect>
                      <a14:saturation sat="1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78" y="1073797"/>
            <a:ext cx="331701" cy="31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9A3036D-6D1D-479E-A02C-3C9C7D06F41E}"/>
              </a:ext>
            </a:extLst>
          </p:cNvPr>
          <p:cNvSpPr txBox="1"/>
          <p:nvPr/>
        </p:nvSpPr>
        <p:spPr>
          <a:xfrm>
            <a:off x="844659" y="4893280"/>
            <a:ext cx="111412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latinLnBrk="0">
              <a:buFont typeface="+mj-lt"/>
              <a:buAutoNum type="arabicPeriod" startAt="4"/>
            </a:pP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Upsampling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을 이용해서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Pixel Wise Classfication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을 가능하게 함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en-US" altLang="ko-KR" sz="2000">
                <a:sym typeface="Wingdings" panose="05000000000000000000" pitchFamily="2" charset="2"/>
              </a:rPr>
              <a:t>-&gt;)</a:t>
            </a:r>
          </a:p>
          <a:p>
            <a:pPr marL="800100" lvl="1" indent="-342900" latinLnBrk="0">
              <a:buFont typeface="Arial" panose="020B0604020202020204" pitchFamily="34" charset="0"/>
              <a:buChar char="•"/>
            </a:pP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Upsampling (Transposed Convolution) 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88CDE29D-6259-4999-B2BB-67CAD61E69D2}"/>
              </a:ext>
            </a:extLst>
          </p:cNvPr>
          <p:cNvCxnSpPr>
            <a:cxnSpLocks/>
          </p:cNvCxnSpPr>
          <p:nvPr/>
        </p:nvCxnSpPr>
        <p:spPr>
          <a:xfrm>
            <a:off x="5327440" y="6561125"/>
            <a:ext cx="6518729" cy="0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B740B7BA-93E6-45B0-B858-067E6FBE3A47}"/>
              </a:ext>
            </a:extLst>
          </p:cNvPr>
          <p:cNvSpPr txBox="1"/>
          <p:nvPr/>
        </p:nvSpPr>
        <p:spPr>
          <a:xfrm>
            <a:off x="5243682" y="6586292"/>
            <a:ext cx="6670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출처 </a:t>
            </a:r>
            <a:r>
              <a:rPr lang="en-US" altLang="ko-KR" sz="900"/>
              <a:t>: J. Long, E. Shelhamer, and T. Darrell. Fully convolutional networks for semantic segmentation. In CVPR, 2015</a:t>
            </a:r>
          </a:p>
          <a:p>
            <a:endParaRPr lang="en-US" altLang="ko-KR" sz="900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D36C0AF-200F-4F72-BBEB-C4B63508DCBF}"/>
              </a:ext>
            </a:extLst>
          </p:cNvPr>
          <p:cNvSpPr/>
          <p:nvPr/>
        </p:nvSpPr>
        <p:spPr>
          <a:xfrm>
            <a:off x="10763794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BB294F8-9301-48A8-AEAF-58D4BFD733E6}"/>
              </a:ext>
            </a:extLst>
          </p:cNvPr>
          <p:cNvSpPr/>
          <p:nvPr/>
        </p:nvSpPr>
        <p:spPr>
          <a:xfrm>
            <a:off x="11218381" y="271708"/>
            <a:ext cx="245582" cy="24558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93008F8-2740-48AC-B267-407AC856F855}"/>
              </a:ext>
            </a:extLst>
          </p:cNvPr>
          <p:cNvSpPr/>
          <p:nvPr/>
        </p:nvSpPr>
        <p:spPr>
          <a:xfrm>
            <a:off x="11668358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38452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 descr="https://blog.kakaocdn.net/dn/c2rRKu/btqvFhluGR4/L0t8Da4wcUNJzkxPmzH6tk/img.jpg">
            <a:extLst>
              <a:ext uri="{FF2B5EF4-FFF2-40B4-BE49-F238E27FC236}">
                <a16:creationId xmlns:a16="http://schemas.microsoft.com/office/drawing/2014/main" id="{7D9E4FD2-8E5B-4560-9FBD-C66FC3D712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679" y="1257870"/>
            <a:ext cx="6614199" cy="3356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674FF39-3B2D-432A-961E-F38F91EC5418}"/>
              </a:ext>
            </a:extLst>
          </p:cNvPr>
          <p:cNvSpPr txBox="1"/>
          <p:nvPr/>
        </p:nvSpPr>
        <p:spPr>
          <a:xfrm>
            <a:off x="633402" y="104751"/>
            <a:ext cx="9592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Introduction</a:t>
            </a:r>
            <a:endParaRPr lang="ko-KR" altLang="en-US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9F2209-AF71-4128-9A6B-9B71A5BF0783}"/>
              </a:ext>
            </a:extLst>
          </p:cNvPr>
          <p:cNvSpPr txBox="1"/>
          <p:nvPr/>
        </p:nvSpPr>
        <p:spPr>
          <a:xfrm>
            <a:off x="633401" y="575761"/>
            <a:ext cx="9517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(2) Fully</a:t>
            </a:r>
            <a:r>
              <a:rPr lang="ko-KR" altLang="en-US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Convolutional</a:t>
            </a:r>
            <a:r>
              <a:rPr lang="ko-KR" altLang="en-US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Network</a:t>
            </a:r>
            <a:r>
              <a:rPr lang="ko-KR" altLang="en-US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(FCN)</a:t>
            </a:r>
            <a:r>
              <a:rPr lang="ko-KR" altLang="en-US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7F2686-3CE1-4BE2-9E69-0B540C801E4D}"/>
              </a:ext>
            </a:extLst>
          </p:cNvPr>
          <p:cNvSpPr txBox="1"/>
          <p:nvPr/>
        </p:nvSpPr>
        <p:spPr>
          <a:xfrm>
            <a:off x="50852" y="61401"/>
            <a:ext cx="7938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</a:t>
            </a:r>
            <a:endParaRPr lang="ko-KR" altLang="en-US" sz="5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B7A196-FF4C-4A73-A6F2-2138192B8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02969" y="6501264"/>
            <a:ext cx="2743200" cy="365125"/>
          </a:xfrm>
        </p:spPr>
        <p:txBody>
          <a:bodyPr/>
          <a:lstStyle/>
          <a:p>
            <a:fld id="{3B79316A-EC68-477D-BAE2-12B390DA195A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CF16C22-BEDE-488E-840E-B183FEC0B8EF}"/>
              </a:ext>
            </a:extLst>
          </p:cNvPr>
          <p:cNvSpPr/>
          <p:nvPr/>
        </p:nvSpPr>
        <p:spPr>
          <a:xfrm>
            <a:off x="10763794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83B5C58-8436-486A-8DD5-DD5ECCB67F7B}"/>
              </a:ext>
            </a:extLst>
          </p:cNvPr>
          <p:cNvSpPr/>
          <p:nvPr/>
        </p:nvSpPr>
        <p:spPr>
          <a:xfrm>
            <a:off x="11668358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E7F2F65-BEF5-459B-8D32-DAD75B31A96A}"/>
              </a:ext>
            </a:extLst>
          </p:cNvPr>
          <p:cNvSpPr txBox="1"/>
          <p:nvPr/>
        </p:nvSpPr>
        <p:spPr>
          <a:xfrm>
            <a:off x="867560" y="1000143"/>
            <a:ext cx="10864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Skip Architecture </a:t>
            </a:r>
            <a:endParaRPr lang="ko-KR" altLang="en-US" sz="2400" dirty="0">
              <a:solidFill>
                <a:schemeClr val="bg2">
                  <a:lumMod val="1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6" name="Picture 4" descr="https://static.thenounproject.com/png/1743862-200.png">
            <a:hlinkClick r:id="rId3" tooltip="Check"/>
            <a:extLst>
              <a:ext uri="{FF2B5EF4-FFF2-40B4-BE49-F238E27FC236}">
                <a16:creationId xmlns:a16="http://schemas.microsoft.com/office/drawing/2014/main" id="{BF2F743B-323D-4B10-964A-52F24DF3FE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200"/>
                    </a14:imgEffect>
                    <a14:imgEffect>
                      <a14:saturation sat="1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78" y="1073797"/>
            <a:ext cx="331701" cy="31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9A3036D-6D1D-479E-A02C-3C9C7D06F41E}"/>
              </a:ext>
            </a:extLst>
          </p:cNvPr>
          <p:cNvSpPr txBox="1"/>
          <p:nvPr/>
        </p:nvSpPr>
        <p:spPr>
          <a:xfrm>
            <a:off x="844659" y="4893280"/>
            <a:ext cx="1114122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latinLnBrk="0">
              <a:buFont typeface="+mj-lt"/>
              <a:buAutoNum type="arabicPeriod" startAt="5"/>
            </a:pP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낮은 층의 정보와 높은 층의 정보를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skip architecture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를 통해서 결합해줌 </a:t>
            </a:r>
            <a:endParaRPr lang="en-US" altLang="ko-KR" sz="2000">
              <a:sym typeface="Wingdings" panose="05000000000000000000" pitchFamily="2" charset="2"/>
            </a:endParaRPr>
          </a:p>
          <a:p>
            <a:pPr marL="800100" lvl="1" indent="-342900" latinLnBrk="0">
              <a:buFont typeface="Arial" panose="020B0604020202020204" pitchFamily="34" charset="0"/>
              <a:buChar char="•"/>
            </a:pPr>
            <a:r>
              <a:rPr lang="ko-KR" altLang="en-US" sz="20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직선 및 곡선</a:t>
            </a:r>
            <a:r>
              <a:rPr lang="en-US" altLang="ko-KR" sz="20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20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색상 등의 낮은 수준의 특징 </a:t>
            </a:r>
            <a:r>
              <a:rPr lang="en-US" altLang="ko-KR" sz="20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(local feature) - </a:t>
            </a:r>
            <a:r>
              <a:rPr lang="en-US" altLang="ko-KR" sz="2000">
                <a:sym typeface="Wingdings" panose="05000000000000000000" pitchFamily="2" charset="2"/>
              </a:rPr>
              <a:t></a:t>
            </a:r>
            <a:endParaRPr lang="en-US" altLang="ko-KR" sz="2000">
              <a:solidFill>
                <a:schemeClr val="bg2">
                  <a:lumMod val="1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800100" lvl="1" indent="-342900" latinLnBrk="0">
              <a:buFont typeface="Arial" panose="020B0604020202020204" pitchFamily="34" charset="0"/>
              <a:buChar char="•"/>
            </a:pPr>
            <a:r>
              <a:rPr lang="ko-KR" altLang="en-US" sz="20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복잡하고 포괄적인 개체 정보가 활성화 </a:t>
            </a:r>
            <a:r>
              <a:rPr lang="en-US" altLang="ko-KR" sz="20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(global feature) - </a:t>
            </a:r>
            <a:r>
              <a:rPr lang="en-US" altLang="ko-KR" sz="2000">
                <a:sym typeface="Wingdings" panose="05000000000000000000" pitchFamily="2" charset="2"/>
              </a:rPr>
              <a:t>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88C922AD-1224-4001-A0D3-A421F5BE99B0}"/>
              </a:ext>
            </a:extLst>
          </p:cNvPr>
          <p:cNvCxnSpPr>
            <a:cxnSpLocks/>
          </p:cNvCxnSpPr>
          <p:nvPr/>
        </p:nvCxnSpPr>
        <p:spPr>
          <a:xfrm>
            <a:off x="5327440" y="6561125"/>
            <a:ext cx="6518729" cy="0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376A5C1E-DB39-4148-96B1-0CAA30177066}"/>
              </a:ext>
            </a:extLst>
          </p:cNvPr>
          <p:cNvSpPr txBox="1"/>
          <p:nvPr/>
        </p:nvSpPr>
        <p:spPr>
          <a:xfrm>
            <a:off x="5243682" y="6586292"/>
            <a:ext cx="6670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출처 </a:t>
            </a:r>
            <a:r>
              <a:rPr lang="en-US" altLang="ko-KR" sz="900"/>
              <a:t>: J. Long, E. Shelhamer, and T. Darrell. Fully convolutional networks for semantic segmentation. In CVPR, 2015</a:t>
            </a:r>
          </a:p>
          <a:p>
            <a:endParaRPr lang="en-US" altLang="ko-KR" sz="9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F6433F3-0A7A-4573-9CE0-2618C977E5DD}"/>
              </a:ext>
            </a:extLst>
          </p:cNvPr>
          <p:cNvSpPr/>
          <p:nvPr/>
        </p:nvSpPr>
        <p:spPr>
          <a:xfrm>
            <a:off x="11218381" y="271708"/>
            <a:ext cx="245582" cy="24558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67174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674FF39-3B2D-432A-961E-F38F91EC5418}"/>
              </a:ext>
            </a:extLst>
          </p:cNvPr>
          <p:cNvSpPr txBox="1"/>
          <p:nvPr/>
        </p:nvSpPr>
        <p:spPr>
          <a:xfrm>
            <a:off x="633402" y="104751"/>
            <a:ext cx="9592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Related Work</a:t>
            </a:r>
            <a:endParaRPr lang="ko-KR" altLang="en-US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9F2209-AF71-4128-9A6B-9B71A5BF0783}"/>
              </a:ext>
            </a:extLst>
          </p:cNvPr>
          <p:cNvSpPr txBox="1"/>
          <p:nvPr/>
        </p:nvSpPr>
        <p:spPr>
          <a:xfrm>
            <a:off x="633401" y="575761"/>
            <a:ext cx="9517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(1) VGG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7F2686-3CE1-4BE2-9E69-0B540C801E4D}"/>
              </a:ext>
            </a:extLst>
          </p:cNvPr>
          <p:cNvSpPr txBox="1"/>
          <p:nvPr/>
        </p:nvSpPr>
        <p:spPr>
          <a:xfrm>
            <a:off x="50852" y="61401"/>
            <a:ext cx="7938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</a:t>
            </a:r>
            <a:endParaRPr lang="ko-KR" altLang="en-US" sz="5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B7A196-FF4C-4A73-A6F2-2138192B8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7F5E461-2C65-42B9-9308-3648A7BAF4B8}"/>
              </a:ext>
            </a:extLst>
          </p:cNvPr>
          <p:cNvSpPr/>
          <p:nvPr/>
        </p:nvSpPr>
        <p:spPr>
          <a:xfrm>
            <a:off x="10763794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22761CD-4A37-4008-A937-D482FED06232}"/>
              </a:ext>
            </a:extLst>
          </p:cNvPr>
          <p:cNvSpPr/>
          <p:nvPr/>
        </p:nvSpPr>
        <p:spPr>
          <a:xfrm>
            <a:off x="11668358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B962259C-80BE-4D07-AF0C-89B4198E4036}"/>
              </a:ext>
            </a:extLst>
          </p:cNvPr>
          <p:cNvCxnSpPr>
            <a:cxnSpLocks/>
          </p:cNvCxnSpPr>
          <p:nvPr/>
        </p:nvCxnSpPr>
        <p:spPr>
          <a:xfrm>
            <a:off x="5327440" y="6561125"/>
            <a:ext cx="6518729" cy="0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61DD0C6-807D-420A-B252-9D040D8DE83C}"/>
              </a:ext>
            </a:extLst>
          </p:cNvPr>
          <p:cNvSpPr txBox="1"/>
          <p:nvPr/>
        </p:nvSpPr>
        <p:spPr>
          <a:xfrm>
            <a:off x="5243682" y="6586292"/>
            <a:ext cx="667025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>
                <a:latin typeface="+mn-ea"/>
              </a:rPr>
              <a:t>이미지 출처 </a:t>
            </a:r>
            <a:r>
              <a:rPr lang="en-US" altLang="ko-KR" sz="900">
                <a:latin typeface="+mn-ea"/>
              </a:rPr>
              <a:t>: </a:t>
            </a:r>
            <a:r>
              <a:rPr lang="en-US" altLang="ko-KR" sz="900" b="0" i="0" u="sng">
                <a:effectLst/>
                <a:latin typeface="+mn-ea"/>
                <a:hlinkClick r:id="rId2"/>
              </a:rPr>
              <a:t>https://neurohive.io/en/popular-networks/vgg16/</a:t>
            </a:r>
            <a:endParaRPr lang="en-US" altLang="ko-KR" sz="900" dirty="0">
              <a:latin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ED9BDA5-DC92-4257-97D9-4A8FD7E4AAF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31"/>
          <a:stretch/>
        </p:blipFill>
        <p:spPr>
          <a:xfrm>
            <a:off x="776422" y="1078148"/>
            <a:ext cx="4709978" cy="4735394"/>
          </a:xfrm>
          <a:prstGeom prst="rect">
            <a:avLst/>
          </a:prstGeom>
        </p:spPr>
      </p:pic>
      <p:pic>
        <p:nvPicPr>
          <p:cNvPr id="1026" name="Picture 2" descr="Image for post">
            <a:extLst>
              <a:ext uri="{FF2B5EF4-FFF2-40B4-BE49-F238E27FC236}">
                <a16:creationId xmlns:a16="http://schemas.microsoft.com/office/drawing/2014/main" id="{94B285E9-F086-4EF9-B236-2FF5C86245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6814" y="1580928"/>
            <a:ext cx="5854335" cy="3729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C098A6AE-CB1F-4446-BED3-E8B64748100E}"/>
              </a:ext>
            </a:extLst>
          </p:cNvPr>
          <p:cNvSpPr/>
          <p:nvPr/>
        </p:nvSpPr>
        <p:spPr>
          <a:xfrm>
            <a:off x="11218381" y="271708"/>
            <a:ext cx="245582" cy="24558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14514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E61DD0C6-807D-420A-B252-9D040D8DE83C}"/>
              </a:ext>
            </a:extLst>
          </p:cNvPr>
          <p:cNvSpPr txBox="1"/>
          <p:nvPr/>
        </p:nvSpPr>
        <p:spPr>
          <a:xfrm>
            <a:off x="1275127" y="6586292"/>
            <a:ext cx="1063881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>
                <a:latin typeface="+mn-ea"/>
              </a:rPr>
              <a:t>이미지 출처 </a:t>
            </a:r>
            <a:r>
              <a:rPr lang="en-US" altLang="ko-KR" sz="900">
                <a:latin typeface="+mn-ea"/>
              </a:rPr>
              <a:t>: </a:t>
            </a:r>
            <a:r>
              <a:rPr lang="en-US" altLang="ko-KR" sz="900" b="0" i="0" u="sng">
                <a:effectLst/>
                <a:latin typeface="+mn-ea"/>
              </a:rPr>
              <a:t>https://medium.com/@msmapark2/vgg16-%EB%85%BC%EB%AC%B8-%EB%A6%AC%EB%B7%B0-very-deep-convolutional-networks-for-large-scale-image-recognition-6f748235242a</a:t>
            </a:r>
            <a:endParaRPr lang="en-US" altLang="ko-KR" sz="900" dirty="0"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74FF39-3B2D-432A-961E-F38F91EC5418}"/>
              </a:ext>
            </a:extLst>
          </p:cNvPr>
          <p:cNvSpPr txBox="1"/>
          <p:nvPr/>
        </p:nvSpPr>
        <p:spPr>
          <a:xfrm>
            <a:off x="633402" y="104751"/>
            <a:ext cx="9592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Related Work</a:t>
            </a:r>
            <a:endParaRPr lang="ko-KR" altLang="en-US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9F2209-AF71-4128-9A6B-9B71A5BF0783}"/>
              </a:ext>
            </a:extLst>
          </p:cNvPr>
          <p:cNvSpPr txBox="1"/>
          <p:nvPr/>
        </p:nvSpPr>
        <p:spPr>
          <a:xfrm>
            <a:off x="633401" y="575761"/>
            <a:ext cx="9517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(1) VGG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7F2686-3CE1-4BE2-9E69-0B540C801E4D}"/>
              </a:ext>
            </a:extLst>
          </p:cNvPr>
          <p:cNvSpPr txBox="1"/>
          <p:nvPr/>
        </p:nvSpPr>
        <p:spPr>
          <a:xfrm>
            <a:off x="50852" y="61401"/>
            <a:ext cx="7938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</a:t>
            </a:r>
            <a:endParaRPr lang="ko-KR" altLang="en-US" sz="5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B7A196-FF4C-4A73-A6F2-2138192B8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7F5E461-2C65-42B9-9308-3648A7BAF4B8}"/>
              </a:ext>
            </a:extLst>
          </p:cNvPr>
          <p:cNvSpPr/>
          <p:nvPr/>
        </p:nvSpPr>
        <p:spPr>
          <a:xfrm>
            <a:off x="10763794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22761CD-4A37-4008-A937-D482FED06232}"/>
              </a:ext>
            </a:extLst>
          </p:cNvPr>
          <p:cNvSpPr/>
          <p:nvPr/>
        </p:nvSpPr>
        <p:spPr>
          <a:xfrm>
            <a:off x="11668358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B962259C-80BE-4D07-AF0C-89B4198E4036}"/>
              </a:ext>
            </a:extLst>
          </p:cNvPr>
          <p:cNvCxnSpPr>
            <a:cxnSpLocks/>
          </p:cNvCxnSpPr>
          <p:nvPr/>
        </p:nvCxnSpPr>
        <p:spPr>
          <a:xfrm>
            <a:off x="1384183" y="6561125"/>
            <a:ext cx="10461986" cy="0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VGG16 논문 리뷰 — Very Deep Convolutional Networks for Large-Scale Image  Recognition | by 강준영 | Medium">
            <a:extLst>
              <a:ext uri="{FF2B5EF4-FFF2-40B4-BE49-F238E27FC236}">
                <a16:creationId xmlns:a16="http://schemas.microsoft.com/office/drawing/2014/main" id="{C3A57788-1440-419F-ABDD-42812DB62F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3730" y="899237"/>
            <a:ext cx="5224628" cy="3923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VGG16 논문 리뷰 — Very Deep Convolutional Networks for Large-Scale Image  Recognition | by 강준영 | Medium">
            <a:extLst>
              <a:ext uri="{FF2B5EF4-FFF2-40B4-BE49-F238E27FC236}">
                <a16:creationId xmlns:a16="http://schemas.microsoft.com/office/drawing/2014/main" id="{7603EE06-62C6-4862-AE0F-46BB02AA49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806" y="945093"/>
            <a:ext cx="5124099" cy="3848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DCC5259A-A9C5-4B30-BE1B-1E7BEE6A7DCF}"/>
              </a:ext>
            </a:extLst>
          </p:cNvPr>
          <p:cNvSpPr/>
          <p:nvPr/>
        </p:nvSpPr>
        <p:spPr>
          <a:xfrm>
            <a:off x="11218381" y="271708"/>
            <a:ext cx="245582" cy="24558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29116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0052349D-9F9E-4482-A8FF-A4D44E36DD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658" y="994211"/>
            <a:ext cx="10164717" cy="4965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674FF39-3B2D-432A-961E-F38F91EC5418}"/>
              </a:ext>
            </a:extLst>
          </p:cNvPr>
          <p:cNvSpPr txBox="1"/>
          <p:nvPr/>
        </p:nvSpPr>
        <p:spPr>
          <a:xfrm>
            <a:off x="633402" y="104751"/>
            <a:ext cx="9592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Related Work</a:t>
            </a:r>
            <a:endParaRPr lang="ko-KR" altLang="en-US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9F2209-AF71-4128-9A6B-9B71A5BF0783}"/>
              </a:ext>
            </a:extLst>
          </p:cNvPr>
          <p:cNvSpPr txBox="1"/>
          <p:nvPr/>
        </p:nvSpPr>
        <p:spPr>
          <a:xfrm>
            <a:off x="633401" y="575761"/>
            <a:ext cx="9517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(1) VGG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7F2686-3CE1-4BE2-9E69-0B540C801E4D}"/>
              </a:ext>
            </a:extLst>
          </p:cNvPr>
          <p:cNvSpPr txBox="1"/>
          <p:nvPr/>
        </p:nvSpPr>
        <p:spPr>
          <a:xfrm>
            <a:off x="50852" y="61401"/>
            <a:ext cx="7938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</a:t>
            </a:r>
            <a:endParaRPr lang="ko-KR" altLang="en-US" sz="5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B7A196-FF4C-4A73-A6F2-2138192B8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7F5E461-2C65-42B9-9308-3648A7BAF4B8}"/>
              </a:ext>
            </a:extLst>
          </p:cNvPr>
          <p:cNvSpPr/>
          <p:nvPr/>
        </p:nvSpPr>
        <p:spPr>
          <a:xfrm>
            <a:off x="10763794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22761CD-4A37-4008-A937-D482FED06232}"/>
              </a:ext>
            </a:extLst>
          </p:cNvPr>
          <p:cNvSpPr/>
          <p:nvPr/>
        </p:nvSpPr>
        <p:spPr>
          <a:xfrm>
            <a:off x="11668358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B962259C-80BE-4D07-AF0C-89B4198E4036}"/>
              </a:ext>
            </a:extLst>
          </p:cNvPr>
          <p:cNvCxnSpPr>
            <a:cxnSpLocks/>
          </p:cNvCxnSpPr>
          <p:nvPr/>
        </p:nvCxnSpPr>
        <p:spPr>
          <a:xfrm>
            <a:off x="5327440" y="6561125"/>
            <a:ext cx="6518729" cy="0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61DD0C6-807D-420A-B252-9D040D8DE83C}"/>
              </a:ext>
            </a:extLst>
          </p:cNvPr>
          <p:cNvSpPr txBox="1"/>
          <p:nvPr/>
        </p:nvSpPr>
        <p:spPr>
          <a:xfrm>
            <a:off x="5243682" y="6586292"/>
            <a:ext cx="667025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출처 </a:t>
            </a:r>
            <a:r>
              <a:rPr lang="en-US" altLang="ko-KR" sz="900"/>
              <a:t>: CS231n</a:t>
            </a:r>
            <a:endParaRPr lang="en-US" altLang="ko-KR" sz="900" dirty="0">
              <a:latin typeface="+mn-ea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89991F3-AB00-4863-AF27-A497C3F50908}"/>
              </a:ext>
            </a:extLst>
          </p:cNvPr>
          <p:cNvSpPr/>
          <p:nvPr/>
        </p:nvSpPr>
        <p:spPr>
          <a:xfrm>
            <a:off x="11218381" y="271708"/>
            <a:ext cx="245582" cy="24558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93673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674FF39-3B2D-432A-961E-F38F91EC5418}"/>
              </a:ext>
            </a:extLst>
          </p:cNvPr>
          <p:cNvSpPr txBox="1"/>
          <p:nvPr/>
        </p:nvSpPr>
        <p:spPr>
          <a:xfrm>
            <a:off x="633402" y="104751"/>
            <a:ext cx="9592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Related Work</a:t>
            </a:r>
            <a:endParaRPr lang="ko-KR" altLang="en-US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9F2209-AF71-4128-9A6B-9B71A5BF0783}"/>
              </a:ext>
            </a:extLst>
          </p:cNvPr>
          <p:cNvSpPr txBox="1"/>
          <p:nvPr/>
        </p:nvSpPr>
        <p:spPr>
          <a:xfrm>
            <a:off x="633401" y="575761"/>
            <a:ext cx="9517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(2) Fully Convolutional Networks 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7F2686-3CE1-4BE2-9E69-0B540C801E4D}"/>
              </a:ext>
            </a:extLst>
          </p:cNvPr>
          <p:cNvSpPr txBox="1"/>
          <p:nvPr/>
        </p:nvSpPr>
        <p:spPr>
          <a:xfrm>
            <a:off x="50852" y="61401"/>
            <a:ext cx="7938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</a:t>
            </a:r>
            <a:endParaRPr lang="ko-KR" altLang="en-US" sz="5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B7A196-FF4C-4A73-A6F2-2138192B8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7F5E461-2C65-42B9-9308-3648A7BAF4B8}"/>
              </a:ext>
            </a:extLst>
          </p:cNvPr>
          <p:cNvSpPr/>
          <p:nvPr/>
        </p:nvSpPr>
        <p:spPr>
          <a:xfrm>
            <a:off x="10763794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22761CD-4A37-4008-A937-D482FED06232}"/>
              </a:ext>
            </a:extLst>
          </p:cNvPr>
          <p:cNvSpPr/>
          <p:nvPr/>
        </p:nvSpPr>
        <p:spPr>
          <a:xfrm>
            <a:off x="11668358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57CB0F0-8D4D-42DC-B7B8-B945C9A98999}"/>
              </a:ext>
            </a:extLst>
          </p:cNvPr>
          <p:cNvSpPr txBox="1"/>
          <p:nvPr/>
        </p:nvSpPr>
        <p:spPr>
          <a:xfrm>
            <a:off x="985814" y="4776381"/>
            <a:ext cx="11056369" cy="1740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latinLnBrk="0">
              <a:lnSpc>
                <a:spcPct val="150000"/>
              </a:lnSpc>
              <a:buAutoNum type="arabicPeriod"/>
            </a:pPr>
            <a:r>
              <a:rPr lang="ko-KR" altLang="en-US" sz="2000" dirty="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이미지의 위치정보를 기억하기 위함</a:t>
            </a:r>
            <a:endParaRPr lang="en-US" altLang="ko-KR" sz="2000" dirty="0">
              <a:solidFill>
                <a:schemeClr val="bg2">
                  <a:lumMod val="1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indent="-457200" latinLnBrk="0">
              <a:lnSpc>
                <a:spcPct val="150000"/>
              </a:lnSpc>
              <a:buAutoNum type="arabicPeriod"/>
            </a:pPr>
            <a:r>
              <a:rPr lang="ko-KR" altLang="en-US" sz="2000" dirty="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임의의 입력 크기에 대해서도 </a:t>
            </a:r>
            <a:r>
              <a:rPr lang="ko-KR" altLang="en-US" sz="2000" dirty="0" err="1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일관성있는</a:t>
            </a:r>
            <a:r>
              <a:rPr lang="ko-KR" altLang="en-US" sz="2000" dirty="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결과를 생성하려는 의도 </a:t>
            </a:r>
            <a:endParaRPr lang="en-US" altLang="ko-KR" sz="2000" dirty="0">
              <a:solidFill>
                <a:schemeClr val="bg2">
                  <a:lumMod val="1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atinLnBrk="0">
              <a:lnSpc>
                <a:spcPct val="150000"/>
              </a:lnSpc>
            </a:pPr>
            <a:r>
              <a:rPr lang="en-US" altLang="ko-KR" sz="1400" dirty="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(Fully connected layer</a:t>
            </a:r>
            <a:r>
              <a:rPr lang="ko-KR" altLang="en-US" sz="1400" dirty="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는 입력의 크기가 동일해야 하는데</a:t>
            </a:r>
            <a:r>
              <a:rPr lang="en-US" altLang="ko-KR" sz="1400" dirty="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Convolution </a:t>
            </a:r>
            <a:r>
              <a:rPr lang="ko-KR" altLang="en-US" sz="1400" dirty="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는 상관없음</a:t>
            </a:r>
            <a:r>
              <a:rPr lang="en-US" altLang="ko-KR" sz="1400" dirty="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 </a:t>
            </a:r>
          </a:p>
          <a:p>
            <a:pPr marL="457200" indent="-457200" latinLnBrk="0">
              <a:lnSpc>
                <a:spcPct val="150000"/>
              </a:lnSpc>
              <a:buAutoNum type="arabicPeriod"/>
            </a:pPr>
            <a:endParaRPr lang="en-US" altLang="ko-KR" sz="2000" dirty="0">
              <a:solidFill>
                <a:schemeClr val="bg2">
                  <a:lumMod val="1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E0C7C0F6-2DDE-4D3C-91FA-06C4D39CF3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814" y="1862816"/>
            <a:ext cx="5384405" cy="2964011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93178BDB-0EBF-4C82-B112-D3C4D4EB42DA}"/>
              </a:ext>
            </a:extLst>
          </p:cNvPr>
          <p:cNvSpPr/>
          <p:nvPr/>
        </p:nvSpPr>
        <p:spPr>
          <a:xfrm>
            <a:off x="3917509" y="2353056"/>
            <a:ext cx="681060" cy="33654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FCF7A83-EF2C-49A6-BF3A-AF1F40A2522F}"/>
              </a:ext>
            </a:extLst>
          </p:cNvPr>
          <p:cNvSpPr/>
          <p:nvPr/>
        </p:nvSpPr>
        <p:spPr>
          <a:xfrm>
            <a:off x="4041334" y="3771359"/>
            <a:ext cx="671535" cy="44159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349856C-BF15-440C-ADF0-57A37F249D47}"/>
              </a:ext>
            </a:extLst>
          </p:cNvPr>
          <p:cNvSpPr txBox="1"/>
          <p:nvPr/>
        </p:nvSpPr>
        <p:spPr>
          <a:xfrm>
            <a:off x="873520" y="1199769"/>
            <a:ext cx="11168663" cy="625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>
              <a:lnSpc>
                <a:spcPct val="200000"/>
              </a:lnSpc>
            </a:pP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정의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Fully Connected Layer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1x1 Convolution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으로 변경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en-US" altLang="ko-KR" sz="2000" dirty="0">
              <a:solidFill>
                <a:schemeClr val="bg2">
                  <a:lumMod val="1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B27DFF9-6423-4F80-9BE8-1A0D9CDF8C11}"/>
              </a:ext>
            </a:extLst>
          </p:cNvPr>
          <p:cNvSpPr/>
          <p:nvPr/>
        </p:nvSpPr>
        <p:spPr>
          <a:xfrm>
            <a:off x="4712869" y="1920058"/>
            <a:ext cx="1411706" cy="845095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E7C3279-FE6A-4B5A-AEA8-A5F631B0B513}"/>
              </a:ext>
            </a:extLst>
          </p:cNvPr>
          <p:cNvSpPr/>
          <p:nvPr/>
        </p:nvSpPr>
        <p:spPr>
          <a:xfrm>
            <a:off x="4815638" y="3228515"/>
            <a:ext cx="1385137" cy="1203513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꺾인 연결선 3">
            <a:extLst>
              <a:ext uri="{FF2B5EF4-FFF2-40B4-BE49-F238E27FC236}">
                <a16:creationId xmlns:a16="http://schemas.microsoft.com/office/drawing/2014/main" id="{626EB5C4-F9F5-4565-8163-353D97445968}"/>
              </a:ext>
            </a:extLst>
          </p:cNvPr>
          <p:cNvCxnSpPr>
            <a:endCxn id="25" idx="3"/>
          </p:cNvCxnSpPr>
          <p:nvPr/>
        </p:nvCxnSpPr>
        <p:spPr>
          <a:xfrm flipH="1" flipV="1">
            <a:off x="6200775" y="3830272"/>
            <a:ext cx="102769" cy="1213493"/>
          </a:xfrm>
          <a:prstGeom prst="bentConnector3">
            <a:avLst>
              <a:gd name="adj1" fmla="val -222441"/>
            </a:avLst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꺾인 연결선 21">
            <a:extLst>
              <a:ext uri="{FF2B5EF4-FFF2-40B4-BE49-F238E27FC236}">
                <a16:creationId xmlns:a16="http://schemas.microsoft.com/office/drawing/2014/main" id="{4A9085A6-FBE1-40C0-AC27-E15706853141}"/>
              </a:ext>
            </a:extLst>
          </p:cNvPr>
          <p:cNvCxnSpPr/>
          <p:nvPr/>
        </p:nvCxnSpPr>
        <p:spPr>
          <a:xfrm rot="16200000" flipV="1">
            <a:off x="5581317" y="2895389"/>
            <a:ext cx="1503082" cy="397516"/>
          </a:xfrm>
          <a:prstGeom prst="bentConnector2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CF82D53-7FF8-4F34-B9F6-733FE0734515}"/>
              </a:ext>
            </a:extLst>
          </p:cNvPr>
          <p:cNvSpPr/>
          <p:nvPr/>
        </p:nvSpPr>
        <p:spPr>
          <a:xfrm>
            <a:off x="5559591" y="3589395"/>
            <a:ext cx="574509" cy="591121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608181D-C354-42F0-990A-11F138EE7438}"/>
              </a:ext>
            </a:extLst>
          </p:cNvPr>
          <p:cNvSpPr/>
          <p:nvPr/>
        </p:nvSpPr>
        <p:spPr>
          <a:xfrm>
            <a:off x="2245370" y="3699200"/>
            <a:ext cx="574509" cy="591121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8B0E4B7-4D79-416D-82F3-A645CF63466D}"/>
              </a:ext>
            </a:extLst>
          </p:cNvPr>
          <p:cNvSpPr txBox="1"/>
          <p:nvPr/>
        </p:nvSpPr>
        <p:spPr>
          <a:xfrm>
            <a:off x="6555895" y="2315295"/>
            <a:ext cx="5636105" cy="1534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>
              <a:lnSpc>
                <a:spcPct val="150000"/>
              </a:lnSpc>
            </a:pPr>
            <a:r>
              <a:rPr lang="en-US" altLang="ko-KR" sz="16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Fully Connected vs Fully Convolution</a:t>
            </a:r>
          </a:p>
          <a:p>
            <a:pPr latinLnBrk="0">
              <a:lnSpc>
                <a:spcPct val="150000"/>
              </a:lnSpc>
            </a:pPr>
            <a:r>
              <a:rPr lang="en-US" altLang="ko-KR" sz="16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Fully Connected Layer</a:t>
            </a:r>
            <a:r>
              <a:rPr lang="ko-KR" altLang="en-US" sz="16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는 단순하게 개 </a:t>
            </a:r>
            <a:r>
              <a:rPr lang="en-US" altLang="ko-KR" sz="16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vs </a:t>
            </a:r>
            <a:r>
              <a:rPr lang="ko-KR" altLang="en-US" sz="16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고양이의 정보만 제공 </a:t>
            </a:r>
            <a:endParaRPr lang="en-US" altLang="ko-KR" sz="1600">
              <a:solidFill>
                <a:schemeClr val="bg2">
                  <a:lumMod val="1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atinLnBrk="0">
              <a:lnSpc>
                <a:spcPct val="150000"/>
              </a:lnSpc>
            </a:pPr>
            <a:r>
              <a:rPr lang="en-US" altLang="ko-KR" sz="16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Fully Convolutional Layer</a:t>
            </a:r>
            <a:r>
              <a:rPr lang="ko-KR" altLang="en-US" sz="16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는 위치 정보를 같이 제공 </a:t>
            </a:r>
            <a:endParaRPr lang="en-US" altLang="ko-KR" sz="1600">
              <a:solidFill>
                <a:schemeClr val="bg2">
                  <a:lumMod val="1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atinLnBrk="0">
              <a:lnSpc>
                <a:spcPct val="150000"/>
              </a:lnSpc>
            </a:pPr>
            <a:endParaRPr lang="en-US" altLang="ko-KR" sz="1600" dirty="0">
              <a:solidFill>
                <a:schemeClr val="bg2">
                  <a:lumMod val="1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ADCFCF1-8001-4ECA-8811-E468111DEB36}"/>
              </a:ext>
            </a:extLst>
          </p:cNvPr>
          <p:cNvSpPr/>
          <p:nvPr/>
        </p:nvSpPr>
        <p:spPr>
          <a:xfrm>
            <a:off x="1511494" y="5362281"/>
            <a:ext cx="1800666" cy="3559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3E200E45-079E-49AF-A1BF-D7C0358B826B}"/>
              </a:ext>
            </a:extLst>
          </p:cNvPr>
          <p:cNvCxnSpPr>
            <a:cxnSpLocks/>
          </p:cNvCxnSpPr>
          <p:nvPr/>
        </p:nvCxnSpPr>
        <p:spPr>
          <a:xfrm>
            <a:off x="5327440" y="6561125"/>
            <a:ext cx="6518729" cy="0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342DA712-2556-4314-ACC0-ED7760457F36}"/>
              </a:ext>
            </a:extLst>
          </p:cNvPr>
          <p:cNvSpPr txBox="1"/>
          <p:nvPr/>
        </p:nvSpPr>
        <p:spPr>
          <a:xfrm>
            <a:off x="5243682" y="6586292"/>
            <a:ext cx="6670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출처 </a:t>
            </a:r>
            <a:r>
              <a:rPr lang="en-US" altLang="ko-KR" sz="900"/>
              <a:t>: J. Long, E. Shelhamer, and T. Darrell. Fully convolutional networks for semantic segmentation. In CVPR, 2015</a:t>
            </a:r>
          </a:p>
          <a:p>
            <a:endParaRPr lang="en-US" altLang="ko-KR" sz="900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8641048-D287-4832-AE90-18B842C3A13B}"/>
              </a:ext>
            </a:extLst>
          </p:cNvPr>
          <p:cNvSpPr/>
          <p:nvPr/>
        </p:nvSpPr>
        <p:spPr>
          <a:xfrm>
            <a:off x="11218381" y="271708"/>
            <a:ext cx="245582" cy="24558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56024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674FF39-3B2D-432A-961E-F38F91EC5418}"/>
              </a:ext>
            </a:extLst>
          </p:cNvPr>
          <p:cNvSpPr txBox="1"/>
          <p:nvPr/>
        </p:nvSpPr>
        <p:spPr>
          <a:xfrm>
            <a:off x="633402" y="104751"/>
            <a:ext cx="9592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Related Work</a:t>
            </a:r>
            <a:endParaRPr lang="ko-KR" altLang="en-US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9F2209-AF71-4128-9A6B-9B71A5BF0783}"/>
              </a:ext>
            </a:extLst>
          </p:cNvPr>
          <p:cNvSpPr txBox="1"/>
          <p:nvPr/>
        </p:nvSpPr>
        <p:spPr>
          <a:xfrm>
            <a:off x="633401" y="575761"/>
            <a:ext cx="9517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(2) Fully Convolutional Networks 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7F2686-3CE1-4BE2-9E69-0B540C801E4D}"/>
              </a:ext>
            </a:extLst>
          </p:cNvPr>
          <p:cNvSpPr txBox="1"/>
          <p:nvPr/>
        </p:nvSpPr>
        <p:spPr>
          <a:xfrm>
            <a:off x="50852" y="61401"/>
            <a:ext cx="7938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</a:t>
            </a:r>
            <a:endParaRPr lang="ko-KR" altLang="en-US" sz="5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B7A196-FF4C-4A73-A6F2-2138192B8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7F5E461-2C65-42B9-9308-3648A7BAF4B8}"/>
              </a:ext>
            </a:extLst>
          </p:cNvPr>
          <p:cNvSpPr/>
          <p:nvPr/>
        </p:nvSpPr>
        <p:spPr>
          <a:xfrm>
            <a:off x="10763794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22761CD-4A37-4008-A937-D482FED06232}"/>
              </a:ext>
            </a:extLst>
          </p:cNvPr>
          <p:cNvSpPr/>
          <p:nvPr/>
        </p:nvSpPr>
        <p:spPr>
          <a:xfrm>
            <a:off x="11668358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641CF24-0E5E-43AD-A462-32116444B065}"/>
              </a:ext>
            </a:extLst>
          </p:cNvPr>
          <p:cNvSpPr txBox="1"/>
          <p:nvPr/>
        </p:nvSpPr>
        <p:spPr>
          <a:xfrm>
            <a:off x="867561" y="1362866"/>
            <a:ext cx="5533240" cy="625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>
              <a:lnSpc>
                <a:spcPct val="200000"/>
              </a:lnSpc>
            </a:pPr>
            <a:r>
              <a:rPr lang="ko-KR" altLang="en-US" sz="20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각 픽셀의 위치정보를 해치지 않은채로 특징 추출 </a:t>
            </a:r>
            <a:endParaRPr lang="en-US" altLang="ko-KR" sz="2000" dirty="0">
              <a:solidFill>
                <a:schemeClr val="bg2">
                  <a:lumMod val="1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5" name="다이아몬드 34">
            <a:extLst>
              <a:ext uri="{FF2B5EF4-FFF2-40B4-BE49-F238E27FC236}">
                <a16:creationId xmlns:a16="http://schemas.microsoft.com/office/drawing/2014/main" id="{DEA4214E-DC28-4D94-AF2B-3A48A3B0B208}"/>
              </a:ext>
            </a:extLst>
          </p:cNvPr>
          <p:cNvSpPr/>
          <p:nvPr/>
        </p:nvSpPr>
        <p:spPr>
          <a:xfrm>
            <a:off x="867560" y="2031003"/>
            <a:ext cx="2190751" cy="729965"/>
          </a:xfrm>
          <a:prstGeom prst="diamond">
            <a:avLst/>
          </a:prstGeom>
          <a:ln>
            <a:noFill/>
          </a:ln>
          <a:effectLst>
            <a:outerShdw blurRad="635000" dist="190500" dir="5400000" algn="ctr" rotWithShape="0">
              <a:srgbClr val="000000">
                <a:alpha val="40000"/>
              </a:srgbClr>
            </a:outerShdw>
          </a:effectLst>
          <a:scene3d>
            <a:camera prst="orthographicFront">
              <a:rot lat="18000000" lon="0" rev="0"/>
            </a:camera>
            <a:lightRig rig="twoPt" dir="t"/>
          </a:scene3d>
          <a:sp3d extrusionH="16510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다이아몬드 27">
            <a:extLst>
              <a:ext uri="{FF2B5EF4-FFF2-40B4-BE49-F238E27FC236}">
                <a16:creationId xmlns:a16="http://schemas.microsoft.com/office/drawing/2014/main" id="{54C44EB7-4A30-4290-9072-E66FC0F98955}"/>
              </a:ext>
            </a:extLst>
          </p:cNvPr>
          <p:cNvSpPr/>
          <p:nvPr/>
        </p:nvSpPr>
        <p:spPr>
          <a:xfrm>
            <a:off x="1705760" y="3459753"/>
            <a:ext cx="1352551" cy="444215"/>
          </a:xfrm>
          <a:custGeom>
            <a:avLst/>
            <a:gdLst>
              <a:gd name="connsiteX0" fmla="*/ 0 w 2190751"/>
              <a:gd name="connsiteY0" fmla="*/ 364983 h 729965"/>
              <a:gd name="connsiteX1" fmla="*/ 1095376 w 2190751"/>
              <a:gd name="connsiteY1" fmla="*/ 0 h 729965"/>
              <a:gd name="connsiteX2" fmla="*/ 2190751 w 2190751"/>
              <a:gd name="connsiteY2" fmla="*/ 364983 h 729965"/>
              <a:gd name="connsiteX3" fmla="*/ 1095376 w 2190751"/>
              <a:gd name="connsiteY3" fmla="*/ 729965 h 729965"/>
              <a:gd name="connsiteX4" fmla="*/ 0 w 2190751"/>
              <a:gd name="connsiteY4" fmla="*/ 364983 h 729965"/>
              <a:gd name="connsiteX0" fmla="*/ 0 w 2190751"/>
              <a:gd name="connsiteY0" fmla="*/ 364983 h 729965"/>
              <a:gd name="connsiteX1" fmla="*/ 1095376 w 2190751"/>
              <a:gd name="connsiteY1" fmla="*/ 0 h 729965"/>
              <a:gd name="connsiteX2" fmla="*/ 2190751 w 2190751"/>
              <a:gd name="connsiteY2" fmla="*/ 364983 h 729965"/>
              <a:gd name="connsiteX3" fmla="*/ 1095376 w 2190751"/>
              <a:gd name="connsiteY3" fmla="*/ 729965 h 729965"/>
              <a:gd name="connsiteX4" fmla="*/ 0 w 2190751"/>
              <a:gd name="connsiteY4" fmla="*/ 364983 h 729965"/>
              <a:gd name="connsiteX0" fmla="*/ 0 w 1352551"/>
              <a:gd name="connsiteY0" fmla="*/ 364983 h 729965"/>
              <a:gd name="connsiteX1" fmla="*/ 1095376 w 1352551"/>
              <a:gd name="connsiteY1" fmla="*/ 0 h 729965"/>
              <a:gd name="connsiteX2" fmla="*/ 1352551 w 1352551"/>
              <a:gd name="connsiteY2" fmla="*/ 107808 h 729965"/>
              <a:gd name="connsiteX3" fmla="*/ 1095376 w 1352551"/>
              <a:gd name="connsiteY3" fmla="*/ 729965 h 729965"/>
              <a:gd name="connsiteX4" fmla="*/ 0 w 1352551"/>
              <a:gd name="connsiteY4" fmla="*/ 364983 h 729965"/>
              <a:gd name="connsiteX0" fmla="*/ 0 w 1352551"/>
              <a:gd name="connsiteY0" fmla="*/ 364983 h 463265"/>
              <a:gd name="connsiteX1" fmla="*/ 1095376 w 1352551"/>
              <a:gd name="connsiteY1" fmla="*/ 0 h 463265"/>
              <a:gd name="connsiteX2" fmla="*/ 1352551 w 1352551"/>
              <a:gd name="connsiteY2" fmla="*/ 107808 h 463265"/>
              <a:gd name="connsiteX3" fmla="*/ 333376 w 1352551"/>
              <a:gd name="connsiteY3" fmla="*/ 463265 h 463265"/>
              <a:gd name="connsiteX4" fmla="*/ 0 w 1352551"/>
              <a:gd name="connsiteY4" fmla="*/ 364983 h 463265"/>
              <a:gd name="connsiteX0" fmla="*/ 0 w 1352551"/>
              <a:gd name="connsiteY0" fmla="*/ 364983 h 425165"/>
              <a:gd name="connsiteX1" fmla="*/ 1095376 w 1352551"/>
              <a:gd name="connsiteY1" fmla="*/ 0 h 425165"/>
              <a:gd name="connsiteX2" fmla="*/ 1352551 w 1352551"/>
              <a:gd name="connsiteY2" fmla="*/ 107808 h 425165"/>
              <a:gd name="connsiteX3" fmla="*/ 171451 w 1352551"/>
              <a:gd name="connsiteY3" fmla="*/ 425165 h 425165"/>
              <a:gd name="connsiteX4" fmla="*/ 0 w 1352551"/>
              <a:gd name="connsiteY4" fmla="*/ 364983 h 425165"/>
              <a:gd name="connsiteX0" fmla="*/ 0 w 1352551"/>
              <a:gd name="connsiteY0" fmla="*/ 364983 h 444215"/>
              <a:gd name="connsiteX1" fmla="*/ 1095376 w 1352551"/>
              <a:gd name="connsiteY1" fmla="*/ 0 h 444215"/>
              <a:gd name="connsiteX2" fmla="*/ 1352551 w 1352551"/>
              <a:gd name="connsiteY2" fmla="*/ 107808 h 444215"/>
              <a:gd name="connsiteX3" fmla="*/ 266701 w 1352551"/>
              <a:gd name="connsiteY3" fmla="*/ 444215 h 444215"/>
              <a:gd name="connsiteX4" fmla="*/ 0 w 1352551"/>
              <a:gd name="connsiteY4" fmla="*/ 364983 h 4442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52551" h="444215">
                <a:moveTo>
                  <a:pt x="0" y="364983"/>
                </a:moveTo>
                <a:lnTo>
                  <a:pt x="1095376" y="0"/>
                </a:lnTo>
                <a:lnTo>
                  <a:pt x="1352551" y="107808"/>
                </a:lnTo>
                <a:lnTo>
                  <a:pt x="266701" y="444215"/>
                </a:lnTo>
                <a:lnTo>
                  <a:pt x="0" y="364983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635000" dist="190500" dir="5400000" algn="ctr" rotWithShape="0">
              <a:srgbClr val="000000">
                <a:alpha val="40000"/>
              </a:srgbClr>
            </a:outerShdw>
          </a:effectLst>
          <a:scene3d>
            <a:camera prst="orthographicFront">
              <a:rot lat="18000000" lon="0" rev="0"/>
            </a:camera>
            <a:lightRig rig="twoPt" dir="t"/>
          </a:scene3d>
          <a:sp3d extrusionH="2540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0337D8D7-90E9-431E-B41F-29AD577B4A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1027" t="45688" r="2969" b="12857"/>
          <a:stretch/>
        </p:blipFill>
        <p:spPr>
          <a:xfrm>
            <a:off x="3500639" y="4722742"/>
            <a:ext cx="1615716" cy="1417873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20E16743-4653-4D0B-BD4F-E02BE7AD08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782" r="5098" b="69664"/>
          <a:stretch/>
        </p:blipFill>
        <p:spPr>
          <a:xfrm>
            <a:off x="10312761" y="2655783"/>
            <a:ext cx="1831030" cy="1217255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C230E4F9-D6EA-429F-AFCD-A5ADB11B2567}"/>
              </a:ext>
            </a:extLst>
          </p:cNvPr>
          <p:cNvSpPr txBox="1"/>
          <p:nvPr/>
        </p:nvSpPr>
        <p:spPr>
          <a:xfrm>
            <a:off x="471618" y="2956150"/>
            <a:ext cx="4195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/>
              <a:t>32</a:t>
            </a:r>
            <a:endParaRPr lang="ko-KR" altLang="en-US" sz="160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0A65A03-4187-4F8C-B1FF-546B98632CD8}"/>
              </a:ext>
            </a:extLst>
          </p:cNvPr>
          <p:cNvSpPr txBox="1"/>
          <p:nvPr/>
        </p:nvSpPr>
        <p:spPr>
          <a:xfrm>
            <a:off x="1124402" y="3873038"/>
            <a:ext cx="4195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/>
              <a:t>32</a:t>
            </a:r>
            <a:endParaRPr lang="ko-KR" altLang="en-US" sz="160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FBB9A3B-F000-4E10-A63D-A76CFC3D46E0}"/>
              </a:ext>
            </a:extLst>
          </p:cNvPr>
          <p:cNvSpPr txBox="1"/>
          <p:nvPr/>
        </p:nvSpPr>
        <p:spPr>
          <a:xfrm>
            <a:off x="2270908" y="3759158"/>
            <a:ext cx="5711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/>
              <a:t>512</a:t>
            </a:r>
            <a:endParaRPr lang="ko-KR" altLang="en-US" sz="160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F5D54ED6-E812-4CA9-9808-5A2BE5CB0788}"/>
              </a:ext>
            </a:extLst>
          </p:cNvPr>
          <p:cNvSpPr/>
          <p:nvPr/>
        </p:nvSpPr>
        <p:spPr>
          <a:xfrm>
            <a:off x="3623459" y="2466216"/>
            <a:ext cx="1408176" cy="13631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A2767A7F-01BC-4E81-802F-F7989A90DEB8}"/>
              </a:ext>
            </a:extLst>
          </p:cNvPr>
          <p:cNvSpPr/>
          <p:nvPr/>
        </p:nvSpPr>
        <p:spPr>
          <a:xfrm>
            <a:off x="4714315" y="3620592"/>
            <a:ext cx="335608" cy="21877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4" name="꺾인 연결선 40">
            <a:extLst>
              <a:ext uri="{FF2B5EF4-FFF2-40B4-BE49-F238E27FC236}">
                <a16:creationId xmlns:a16="http://schemas.microsoft.com/office/drawing/2014/main" id="{748C35BA-583D-4629-88CE-428EAD6CCAA1}"/>
              </a:ext>
            </a:extLst>
          </p:cNvPr>
          <p:cNvCxnSpPr>
            <a:stCxn id="41" idx="2"/>
            <a:endCxn id="43" idx="2"/>
          </p:cNvCxnSpPr>
          <p:nvPr/>
        </p:nvCxnSpPr>
        <p:spPr>
          <a:xfrm rot="5400000" flipH="1" flipV="1">
            <a:off x="3590138" y="2805731"/>
            <a:ext cx="258348" cy="2325613"/>
          </a:xfrm>
          <a:prstGeom prst="bentConnector3">
            <a:avLst>
              <a:gd name="adj1" fmla="val -8848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다이아몬드 44">
            <a:extLst>
              <a:ext uri="{FF2B5EF4-FFF2-40B4-BE49-F238E27FC236}">
                <a16:creationId xmlns:a16="http://schemas.microsoft.com/office/drawing/2014/main" id="{95E47325-6301-4E7F-8226-67D8C5E5ADBE}"/>
              </a:ext>
            </a:extLst>
          </p:cNvPr>
          <p:cNvSpPr/>
          <p:nvPr/>
        </p:nvSpPr>
        <p:spPr>
          <a:xfrm>
            <a:off x="6538123" y="2092244"/>
            <a:ext cx="2190751" cy="729965"/>
          </a:xfrm>
          <a:prstGeom prst="diamond">
            <a:avLst/>
          </a:prstGeom>
          <a:ln>
            <a:noFill/>
          </a:ln>
          <a:effectLst>
            <a:outerShdw blurRad="635000" dist="190500" dir="5400000" algn="ctr" rotWithShape="0">
              <a:srgbClr val="000000">
                <a:alpha val="40000"/>
              </a:srgbClr>
            </a:outerShdw>
          </a:effectLst>
          <a:scene3d>
            <a:camera prst="orthographicFront">
              <a:rot lat="18000000" lon="0" rev="0"/>
            </a:camera>
            <a:lightRig rig="twoPt" dir="t"/>
          </a:scene3d>
          <a:sp3d extrusionH="16510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D9F5649-8DF4-45F7-8767-B3AEAA3B4BEC}"/>
              </a:ext>
            </a:extLst>
          </p:cNvPr>
          <p:cNvSpPr txBox="1"/>
          <p:nvPr/>
        </p:nvSpPr>
        <p:spPr>
          <a:xfrm>
            <a:off x="6142181" y="3017391"/>
            <a:ext cx="4195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/>
              <a:t>32</a:t>
            </a:r>
            <a:endParaRPr lang="ko-KR" altLang="en-US" sz="160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F6A9044-F6BB-4159-8143-8475687B8805}"/>
              </a:ext>
            </a:extLst>
          </p:cNvPr>
          <p:cNvSpPr txBox="1"/>
          <p:nvPr/>
        </p:nvSpPr>
        <p:spPr>
          <a:xfrm>
            <a:off x="6794965" y="3934279"/>
            <a:ext cx="4195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/>
              <a:t>32</a:t>
            </a:r>
            <a:endParaRPr lang="ko-KR" altLang="en-US" sz="160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12C9BE9-8726-40B3-B339-03807287446C}"/>
              </a:ext>
            </a:extLst>
          </p:cNvPr>
          <p:cNvSpPr txBox="1"/>
          <p:nvPr/>
        </p:nvSpPr>
        <p:spPr>
          <a:xfrm>
            <a:off x="7996335" y="3875263"/>
            <a:ext cx="5711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/>
              <a:t>512</a:t>
            </a:r>
            <a:endParaRPr lang="ko-KR" altLang="en-US" sz="16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81F79F7-A302-4F40-ABE7-EA7E8C3EE21E}"/>
              </a:ext>
            </a:extLst>
          </p:cNvPr>
          <p:cNvSpPr txBox="1"/>
          <p:nvPr/>
        </p:nvSpPr>
        <p:spPr>
          <a:xfrm>
            <a:off x="6691745" y="1362866"/>
            <a:ext cx="4317632" cy="625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>
              <a:lnSpc>
                <a:spcPct val="200000"/>
              </a:lnSpc>
            </a:pPr>
            <a:r>
              <a:rPr lang="ko-KR" altLang="en-US" sz="2000" dirty="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각 픽셀의 위치정보를 해침</a:t>
            </a:r>
            <a:endParaRPr lang="en-US" altLang="ko-KR" sz="2000" dirty="0">
              <a:solidFill>
                <a:schemeClr val="bg2">
                  <a:lumMod val="1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2B8D2D4-F781-4576-9FAB-8B139AB62616}"/>
              </a:ext>
            </a:extLst>
          </p:cNvPr>
          <p:cNvSpPr txBox="1"/>
          <p:nvPr/>
        </p:nvSpPr>
        <p:spPr>
          <a:xfrm>
            <a:off x="8678505" y="5583643"/>
            <a:ext cx="3170837" cy="609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>
              <a:lnSpc>
                <a:spcPct val="200000"/>
              </a:lnSpc>
            </a:pPr>
            <a:r>
              <a:rPr lang="en-US" altLang="ko-KR" sz="20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32x32x512x(output </a:t>
            </a:r>
            <a:r>
              <a:rPr lang="ko-KR" altLang="en-US" sz="20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개수</a:t>
            </a:r>
            <a:r>
              <a:rPr lang="en-US" altLang="ko-KR" sz="20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lang="en-US" altLang="ko-KR" sz="2000" dirty="0">
              <a:solidFill>
                <a:schemeClr val="bg2">
                  <a:lumMod val="1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9366A37-E32F-4470-8FC7-28EE15A5C971}"/>
              </a:ext>
            </a:extLst>
          </p:cNvPr>
          <p:cNvSpPr txBox="1"/>
          <p:nvPr/>
        </p:nvSpPr>
        <p:spPr>
          <a:xfrm>
            <a:off x="2939886" y="5832301"/>
            <a:ext cx="3460915" cy="625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>
              <a:lnSpc>
                <a:spcPct val="200000"/>
              </a:lnSpc>
            </a:pPr>
            <a:r>
              <a:rPr lang="en-US" altLang="ko-KR" sz="20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Output </a:t>
            </a:r>
            <a:r>
              <a:rPr lang="ko-KR" altLang="en-US" sz="20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중 </a:t>
            </a:r>
            <a:r>
              <a:rPr lang="en-US" altLang="ko-KR" sz="20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Cat</a:t>
            </a:r>
            <a:r>
              <a:rPr lang="ko-KR" altLang="en-US" sz="20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에 대한 필터 </a:t>
            </a:r>
            <a:endParaRPr lang="en-US" altLang="ko-KR" sz="2000" dirty="0">
              <a:solidFill>
                <a:schemeClr val="bg2">
                  <a:lumMod val="1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C0FBE625-86E3-4C03-AD35-82AF92D40E01}"/>
              </a:ext>
            </a:extLst>
          </p:cNvPr>
          <p:cNvSpPr/>
          <p:nvPr/>
        </p:nvSpPr>
        <p:spPr>
          <a:xfrm>
            <a:off x="9921520" y="1417172"/>
            <a:ext cx="270324" cy="42604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FE1F4B61-8016-4B16-8808-E338A446E859}"/>
              </a:ext>
            </a:extLst>
          </p:cNvPr>
          <p:cNvCxnSpPr>
            <a:cxnSpLocks/>
          </p:cNvCxnSpPr>
          <p:nvPr/>
        </p:nvCxnSpPr>
        <p:spPr>
          <a:xfrm>
            <a:off x="5327440" y="6561125"/>
            <a:ext cx="6518729" cy="0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0DCCDA97-C7B2-4219-A296-32A463A94EEA}"/>
              </a:ext>
            </a:extLst>
          </p:cNvPr>
          <p:cNvSpPr txBox="1"/>
          <p:nvPr/>
        </p:nvSpPr>
        <p:spPr>
          <a:xfrm>
            <a:off x="5243682" y="6586292"/>
            <a:ext cx="6670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출처 </a:t>
            </a:r>
            <a:r>
              <a:rPr lang="en-US" altLang="ko-KR" sz="900"/>
              <a:t>: J. Long, E. Shelhamer, and T. Darrell. Fully convolutional networks for semantic segmentation. In CVPR, 2015</a:t>
            </a:r>
          </a:p>
          <a:p>
            <a:endParaRPr lang="en-US" altLang="ko-KR" sz="900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EC669EA7-6D6B-418F-AC23-598880AFB2EF}"/>
              </a:ext>
            </a:extLst>
          </p:cNvPr>
          <p:cNvSpPr/>
          <p:nvPr/>
        </p:nvSpPr>
        <p:spPr>
          <a:xfrm>
            <a:off x="11218381" y="271708"/>
            <a:ext cx="245582" cy="24558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3712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C8223A55-C9EB-4BBA-891F-56541E49BEFC}"/>
              </a:ext>
            </a:extLst>
          </p:cNvPr>
          <p:cNvSpPr/>
          <p:nvPr/>
        </p:nvSpPr>
        <p:spPr>
          <a:xfrm>
            <a:off x="-1" y="3429000"/>
            <a:ext cx="12192001" cy="15152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rgbClr val="1100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이등변 삼각형 9">
            <a:extLst>
              <a:ext uri="{FF2B5EF4-FFF2-40B4-BE49-F238E27FC236}">
                <a16:creationId xmlns:a16="http://schemas.microsoft.com/office/drawing/2014/main" id="{4421F760-1375-4293-A3C8-6DECAF58858C}"/>
              </a:ext>
            </a:extLst>
          </p:cNvPr>
          <p:cNvSpPr/>
          <p:nvPr/>
        </p:nvSpPr>
        <p:spPr>
          <a:xfrm>
            <a:off x="1687720" y="3058015"/>
            <a:ext cx="606116" cy="522514"/>
          </a:xfrm>
          <a:prstGeom prst="triangle">
            <a:avLst/>
          </a:prstGeom>
          <a:solidFill>
            <a:schemeClr val="accent1">
              <a:lumMod val="50000"/>
            </a:schemeClr>
          </a:solidFill>
          <a:ln>
            <a:solidFill>
              <a:srgbClr val="1100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이등변 삼각형 10">
            <a:extLst>
              <a:ext uri="{FF2B5EF4-FFF2-40B4-BE49-F238E27FC236}">
                <a16:creationId xmlns:a16="http://schemas.microsoft.com/office/drawing/2014/main" id="{513D646E-25F0-42DB-BE1B-68A9906D762E}"/>
              </a:ext>
            </a:extLst>
          </p:cNvPr>
          <p:cNvSpPr/>
          <p:nvPr/>
        </p:nvSpPr>
        <p:spPr>
          <a:xfrm rot="10800000">
            <a:off x="5682343" y="3469493"/>
            <a:ext cx="606116" cy="522514"/>
          </a:xfrm>
          <a:prstGeom prst="triangle">
            <a:avLst/>
          </a:prstGeom>
          <a:solidFill>
            <a:schemeClr val="accent1">
              <a:lumMod val="50000"/>
            </a:schemeClr>
          </a:solidFill>
          <a:ln>
            <a:solidFill>
              <a:srgbClr val="1100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이등변 삼각형 11">
            <a:extLst>
              <a:ext uri="{FF2B5EF4-FFF2-40B4-BE49-F238E27FC236}">
                <a16:creationId xmlns:a16="http://schemas.microsoft.com/office/drawing/2014/main" id="{C67F2537-41C0-4013-B47F-19D255474EF2}"/>
              </a:ext>
            </a:extLst>
          </p:cNvPr>
          <p:cNvSpPr/>
          <p:nvPr/>
        </p:nvSpPr>
        <p:spPr>
          <a:xfrm>
            <a:off x="9852008" y="3058015"/>
            <a:ext cx="606116" cy="522514"/>
          </a:xfrm>
          <a:prstGeom prst="triangle">
            <a:avLst/>
          </a:prstGeom>
          <a:solidFill>
            <a:schemeClr val="accent1">
              <a:lumMod val="50000"/>
            </a:schemeClr>
          </a:solidFill>
          <a:ln>
            <a:solidFill>
              <a:srgbClr val="1100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래픽 12" descr="상향 추세가 있는 막대 그래프">
            <a:extLst>
              <a:ext uri="{FF2B5EF4-FFF2-40B4-BE49-F238E27FC236}">
                <a16:creationId xmlns:a16="http://schemas.microsoft.com/office/drawing/2014/main" id="{28C7F69B-2E6B-4FBA-A46A-5F020A3C817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10597" y="3580529"/>
            <a:ext cx="872602" cy="872602"/>
          </a:xfrm>
          <a:prstGeom prst="rect">
            <a:avLst/>
          </a:prstGeom>
        </p:spPr>
      </p:pic>
      <p:pic>
        <p:nvPicPr>
          <p:cNvPr id="14" name="그래픽 13" descr="기어 헤드">
            <a:extLst>
              <a:ext uri="{FF2B5EF4-FFF2-40B4-BE49-F238E27FC236}">
                <a16:creationId xmlns:a16="http://schemas.microsoft.com/office/drawing/2014/main" id="{21FEE918-ABD5-431D-8B2C-8C58B2C456C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09486" y="2502129"/>
            <a:ext cx="926871" cy="926871"/>
          </a:xfrm>
          <a:prstGeom prst="rect">
            <a:avLst/>
          </a:prstGeom>
        </p:spPr>
      </p:pic>
      <p:pic>
        <p:nvPicPr>
          <p:cNvPr id="15" name="그래픽 14" descr="모임">
            <a:extLst>
              <a:ext uri="{FF2B5EF4-FFF2-40B4-BE49-F238E27FC236}">
                <a16:creationId xmlns:a16="http://schemas.microsoft.com/office/drawing/2014/main" id="{A01224C8-9160-458C-BDB6-DBAF2624C8B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691630" y="3488078"/>
            <a:ext cx="926872" cy="92687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BCAF917-ED08-45EA-A8D2-8D4C56244AC4}"/>
              </a:ext>
            </a:extLst>
          </p:cNvPr>
          <p:cNvSpPr txBox="1"/>
          <p:nvPr/>
        </p:nvSpPr>
        <p:spPr>
          <a:xfrm>
            <a:off x="5322314" y="348336"/>
            <a:ext cx="13646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INDEX</a:t>
            </a:r>
            <a:endParaRPr lang="ko-KR" altLang="en-US" sz="3200" dirty="0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E8B7C86-16A2-4A38-896C-DD237A5643AF}"/>
              </a:ext>
            </a:extLst>
          </p:cNvPr>
          <p:cNvSpPr/>
          <p:nvPr/>
        </p:nvSpPr>
        <p:spPr>
          <a:xfrm>
            <a:off x="806676" y="1579238"/>
            <a:ext cx="383470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Semantic Segmentation</a:t>
            </a:r>
            <a:endParaRPr lang="ko-KR" altLang="en-US" sz="2400" dirty="0"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6A51276-1CAD-4446-86B2-DBD35F227986}"/>
              </a:ext>
            </a:extLst>
          </p:cNvPr>
          <p:cNvSpPr/>
          <p:nvPr/>
        </p:nvSpPr>
        <p:spPr>
          <a:xfrm>
            <a:off x="3805070" y="4184117"/>
            <a:ext cx="466826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Fully Convolutional Networks</a:t>
            </a:r>
            <a:endParaRPr lang="ko-KR" altLang="en-US" sz="2400" dirty="0"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5AAFB40-E118-43F5-8F3A-2B535187F7CC}"/>
              </a:ext>
            </a:extLst>
          </p:cNvPr>
          <p:cNvSpPr/>
          <p:nvPr/>
        </p:nvSpPr>
        <p:spPr>
          <a:xfrm>
            <a:off x="9240185" y="1481774"/>
            <a:ext cx="21451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Code Review</a:t>
            </a:r>
            <a:endParaRPr lang="ko-KR" altLang="en-US" sz="2400" dirty="0"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544037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674FF39-3B2D-432A-961E-F38F91EC5418}"/>
              </a:ext>
            </a:extLst>
          </p:cNvPr>
          <p:cNvSpPr txBox="1"/>
          <p:nvPr/>
        </p:nvSpPr>
        <p:spPr>
          <a:xfrm>
            <a:off x="633402" y="104751"/>
            <a:ext cx="9592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Related Work</a:t>
            </a:r>
            <a:endParaRPr lang="ko-KR" altLang="en-US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9F2209-AF71-4128-9A6B-9B71A5BF0783}"/>
              </a:ext>
            </a:extLst>
          </p:cNvPr>
          <p:cNvSpPr txBox="1"/>
          <p:nvPr/>
        </p:nvSpPr>
        <p:spPr>
          <a:xfrm>
            <a:off x="633401" y="575761"/>
            <a:ext cx="9517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(2) Fully Convolutional Networks 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7F2686-3CE1-4BE2-9E69-0B540C801E4D}"/>
              </a:ext>
            </a:extLst>
          </p:cNvPr>
          <p:cNvSpPr txBox="1"/>
          <p:nvPr/>
        </p:nvSpPr>
        <p:spPr>
          <a:xfrm>
            <a:off x="50852" y="61401"/>
            <a:ext cx="7938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</a:t>
            </a:r>
            <a:endParaRPr lang="ko-KR" altLang="en-US" sz="5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B7A196-FF4C-4A73-A6F2-2138192B8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7F5E461-2C65-42B9-9308-3648A7BAF4B8}"/>
              </a:ext>
            </a:extLst>
          </p:cNvPr>
          <p:cNvSpPr/>
          <p:nvPr/>
        </p:nvSpPr>
        <p:spPr>
          <a:xfrm>
            <a:off x="10763794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22761CD-4A37-4008-A937-D482FED06232}"/>
              </a:ext>
            </a:extLst>
          </p:cNvPr>
          <p:cNvSpPr/>
          <p:nvPr/>
        </p:nvSpPr>
        <p:spPr>
          <a:xfrm>
            <a:off x="11668358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6B20988-9EAA-479A-94B6-AB330A81DBAF}"/>
              </a:ext>
            </a:extLst>
          </p:cNvPr>
          <p:cNvSpPr txBox="1"/>
          <p:nvPr/>
        </p:nvSpPr>
        <p:spPr>
          <a:xfrm>
            <a:off x="932244" y="1530058"/>
            <a:ext cx="1028613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en-US" altLang="ko-KR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1x1 Convolution</a:t>
            </a:r>
            <a:r>
              <a:rPr lang="ko-KR" altLang="en-US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을 사용할 경우</a:t>
            </a:r>
            <a:r>
              <a:rPr lang="en-US" altLang="ko-KR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임의의 입력값에 대해서도 상관 없는 이유</a:t>
            </a:r>
            <a:endParaRPr lang="en-US" altLang="ko-KR">
              <a:solidFill>
                <a:schemeClr val="bg2">
                  <a:lumMod val="1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atinLnBrk="0"/>
            <a:r>
              <a:rPr lang="en-US" altLang="ko-KR" sz="16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-&gt; Convolution</a:t>
            </a:r>
            <a:r>
              <a:rPr lang="ko-KR" altLang="en-US" sz="16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은 </a:t>
            </a:r>
            <a:r>
              <a:rPr lang="en-US" altLang="ko-KR" sz="16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kernel</a:t>
            </a:r>
            <a:r>
              <a:rPr lang="ko-KR" altLang="en-US" sz="16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의 파라미터에 의해 영향을 받고</a:t>
            </a:r>
            <a:r>
              <a:rPr lang="en-US" altLang="ko-KR" sz="16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6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이미지 혹은 레이어의 크기에 대해서는 상관 없음  </a:t>
            </a:r>
            <a:endParaRPr lang="en-US" altLang="ko-KR" sz="1600" dirty="0">
              <a:solidFill>
                <a:schemeClr val="bg2">
                  <a:lumMod val="1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2" name="다이아몬드 21">
            <a:extLst>
              <a:ext uri="{FF2B5EF4-FFF2-40B4-BE49-F238E27FC236}">
                <a16:creationId xmlns:a16="http://schemas.microsoft.com/office/drawing/2014/main" id="{1C88646E-1D99-4069-82B4-A63D138C0D95}"/>
              </a:ext>
            </a:extLst>
          </p:cNvPr>
          <p:cNvSpPr/>
          <p:nvPr/>
        </p:nvSpPr>
        <p:spPr>
          <a:xfrm>
            <a:off x="932243" y="2047075"/>
            <a:ext cx="2190751" cy="729965"/>
          </a:xfrm>
          <a:prstGeom prst="diamond">
            <a:avLst/>
          </a:prstGeom>
          <a:ln>
            <a:noFill/>
          </a:ln>
          <a:effectLst>
            <a:outerShdw blurRad="635000" dist="190500" dir="5400000" algn="ctr" rotWithShape="0">
              <a:srgbClr val="000000">
                <a:alpha val="40000"/>
              </a:srgbClr>
            </a:outerShdw>
          </a:effectLst>
          <a:scene3d>
            <a:camera prst="orthographicFront">
              <a:rot lat="18000000" lon="0" rev="0"/>
            </a:camera>
            <a:lightRig rig="twoPt" dir="t"/>
          </a:scene3d>
          <a:sp3d extrusionH="16510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2D5DBD7-F623-4F37-B7CB-75A329A5A372}"/>
              </a:ext>
            </a:extLst>
          </p:cNvPr>
          <p:cNvSpPr txBox="1"/>
          <p:nvPr/>
        </p:nvSpPr>
        <p:spPr>
          <a:xfrm>
            <a:off x="536301" y="2972222"/>
            <a:ext cx="4195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/>
              <a:t>32</a:t>
            </a:r>
            <a:endParaRPr lang="ko-KR" altLang="en-US" sz="16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9A08339-D6F8-4633-80FD-23985549880D}"/>
              </a:ext>
            </a:extLst>
          </p:cNvPr>
          <p:cNvSpPr txBox="1"/>
          <p:nvPr/>
        </p:nvSpPr>
        <p:spPr>
          <a:xfrm>
            <a:off x="1189085" y="3889110"/>
            <a:ext cx="4195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/>
              <a:t>32</a:t>
            </a:r>
            <a:endParaRPr lang="ko-KR" altLang="en-US" sz="16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84222D7-9E66-4A47-BC4C-240BDFEC7310}"/>
              </a:ext>
            </a:extLst>
          </p:cNvPr>
          <p:cNvSpPr txBox="1"/>
          <p:nvPr/>
        </p:nvSpPr>
        <p:spPr>
          <a:xfrm>
            <a:off x="2335591" y="3775230"/>
            <a:ext cx="5711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/>
              <a:t>512</a:t>
            </a:r>
            <a:endParaRPr lang="ko-KR" altLang="en-US" sz="160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35359C2-88DE-40D1-A3B1-84B851531FE9}"/>
              </a:ext>
            </a:extLst>
          </p:cNvPr>
          <p:cNvSpPr txBox="1"/>
          <p:nvPr/>
        </p:nvSpPr>
        <p:spPr>
          <a:xfrm>
            <a:off x="1722967" y="5561850"/>
            <a:ext cx="764631" cy="571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>
              <a:lnSpc>
                <a:spcPct val="200000"/>
              </a:lnSpc>
            </a:pPr>
            <a:r>
              <a:rPr lang="ko-KR" altLang="en-US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입력</a:t>
            </a:r>
            <a:endParaRPr lang="en-US" altLang="ko-KR" dirty="0">
              <a:solidFill>
                <a:srgbClr val="FF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59F262B-BEB9-45BA-9E1C-2144D88E8AAD}"/>
              </a:ext>
            </a:extLst>
          </p:cNvPr>
          <p:cNvSpPr txBox="1"/>
          <p:nvPr/>
        </p:nvSpPr>
        <p:spPr>
          <a:xfrm>
            <a:off x="4823493" y="2716588"/>
            <a:ext cx="6973292" cy="971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>
              <a:lnSpc>
                <a:spcPct val="150000"/>
              </a:lnSpc>
            </a:pPr>
            <a:r>
              <a:rPr lang="en-US" altLang="ko-KR" sz="20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nn.Conv2d(input_channel, output_channel, 1, 1)</a:t>
            </a:r>
          </a:p>
          <a:p>
            <a:pPr latinLnBrk="0">
              <a:lnSpc>
                <a:spcPct val="150000"/>
              </a:lnSpc>
            </a:pPr>
            <a:r>
              <a:rPr lang="en-US" altLang="ko-KR" sz="200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-&gt; Height, width</a:t>
            </a:r>
            <a:r>
              <a:rPr lang="ko-KR" altLang="en-US" sz="200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와 상관이 없음 </a:t>
            </a:r>
            <a:endParaRPr lang="en-US" altLang="ko-KR" sz="2000" dirty="0">
              <a:solidFill>
                <a:srgbClr val="FF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D0DE44EF-321B-4A2B-A152-8F09F5CFC8F2}"/>
              </a:ext>
            </a:extLst>
          </p:cNvPr>
          <p:cNvCxnSpPr/>
          <p:nvPr/>
        </p:nvCxnSpPr>
        <p:spPr>
          <a:xfrm>
            <a:off x="3122994" y="3202234"/>
            <a:ext cx="148768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F5D5D48-76DD-4C32-BE03-B6BB24BA4C03}"/>
              </a:ext>
            </a:extLst>
          </p:cNvPr>
          <p:cNvSpPr txBox="1"/>
          <p:nvPr/>
        </p:nvSpPr>
        <p:spPr>
          <a:xfrm>
            <a:off x="4823493" y="4747666"/>
            <a:ext cx="6973292" cy="971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>
              <a:lnSpc>
                <a:spcPct val="150000"/>
              </a:lnSpc>
            </a:pPr>
            <a:r>
              <a:rPr lang="en-US" altLang="ko-KR" sz="20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nn.Linear(input_channel </a:t>
            </a:r>
            <a:r>
              <a:rPr lang="ko-KR" altLang="en-US" sz="20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* </a:t>
            </a:r>
            <a:r>
              <a:rPr lang="en-US" altLang="ko-KR" sz="20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height </a:t>
            </a:r>
            <a:r>
              <a:rPr lang="ko-KR" altLang="en-US" sz="20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* </a:t>
            </a:r>
            <a:r>
              <a:rPr lang="en-US" altLang="ko-KR" sz="20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width, output_size)</a:t>
            </a:r>
          </a:p>
          <a:p>
            <a:pPr latinLnBrk="0">
              <a:lnSpc>
                <a:spcPct val="150000"/>
              </a:lnSpc>
            </a:pPr>
            <a:r>
              <a:rPr lang="en-US" altLang="ko-KR" sz="200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-&gt; Height, width</a:t>
            </a:r>
            <a:r>
              <a:rPr lang="ko-KR" altLang="en-US" sz="200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와 상관이 있음  </a:t>
            </a:r>
            <a:endParaRPr lang="en-US" altLang="ko-KR" sz="2000" dirty="0">
              <a:solidFill>
                <a:srgbClr val="FF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30" name="연결선: 꺾임 29">
            <a:extLst>
              <a:ext uri="{FF2B5EF4-FFF2-40B4-BE49-F238E27FC236}">
                <a16:creationId xmlns:a16="http://schemas.microsoft.com/office/drawing/2014/main" id="{99074EF5-9FA3-487A-A6C0-9F9B860A9E86}"/>
              </a:ext>
            </a:extLst>
          </p:cNvPr>
          <p:cNvCxnSpPr>
            <a:endCxn id="29" idx="1"/>
          </p:cNvCxnSpPr>
          <p:nvPr/>
        </p:nvCxnSpPr>
        <p:spPr>
          <a:xfrm rot="16200000" flipH="1">
            <a:off x="3221031" y="3630850"/>
            <a:ext cx="2031078" cy="117384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그림 3">
            <a:extLst>
              <a:ext uri="{FF2B5EF4-FFF2-40B4-BE49-F238E27FC236}">
                <a16:creationId xmlns:a16="http://schemas.microsoft.com/office/drawing/2014/main" id="{A4F3E7E7-5705-4BD0-8F33-3497745FC8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0235"/>
          <a:stretch/>
        </p:blipFill>
        <p:spPr>
          <a:xfrm>
            <a:off x="867692" y="4424437"/>
            <a:ext cx="2352675" cy="1379381"/>
          </a:xfrm>
          <a:prstGeom prst="rect">
            <a:avLst/>
          </a:prstGeom>
        </p:spPr>
      </p:pic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8EEB26FB-D2DB-473A-9F8D-5123F08C7A3E}"/>
              </a:ext>
            </a:extLst>
          </p:cNvPr>
          <p:cNvCxnSpPr>
            <a:cxnSpLocks/>
          </p:cNvCxnSpPr>
          <p:nvPr/>
        </p:nvCxnSpPr>
        <p:spPr>
          <a:xfrm>
            <a:off x="5327440" y="6561125"/>
            <a:ext cx="6518729" cy="0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C44E5877-52B0-4980-B576-CD14C4A9573C}"/>
              </a:ext>
            </a:extLst>
          </p:cNvPr>
          <p:cNvSpPr txBox="1"/>
          <p:nvPr/>
        </p:nvSpPr>
        <p:spPr>
          <a:xfrm>
            <a:off x="5243682" y="6586292"/>
            <a:ext cx="6670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출처 </a:t>
            </a:r>
            <a:r>
              <a:rPr lang="en-US" altLang="ko-KR" sz="900"/>
              <a:t>: J. Long, E. Shelhamer, and T. Darrell. Fully convolutional networks for semantic segmentation. In CVPR, 2015</a:t>
            </a:r>
          </a:p>
          <a:p>
            <a:endParaRPr lang="en-US" altLang="ko-KR" sz="900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522D7F9-E884-4C6F-A4C9-A4717A7BFA7A}"/>
              </a:ext>
            </a:extLst>
          </p:cNvPr>
          <p:cNvSpPr/>
          <p:nvPr/>
        </p:nvSpPr>
        <p:spPr>
          <a:xfrm>
            <a:off x="11218381" y="271708"/>
            <a:ext cx="245582" cy="24558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08377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DB73B66B-2B9B-4EBD-B568-FBD9A3D23F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559" y="2986440"/>
            <a:ext cx="7139245" cy="353380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674FF39-3B2D-432A-961E-F38F91EC5418}"/>
              </a:ext>
            </a:extLst>
          </p:cNvPr>
          <p:cNvSpPr txBox="1"/>
          <p:nvPr/>
        </p:nvSpPr>
        <p:spPr>
          <a:xfrm>
            <a:off x="633402" y="104751"/>
            <a:ext cx="9592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Fully convolution networks</a:t>
            </a:r>
            <a:endParaRPr lang="ko-KR" altLang="en-US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9F2209-AF71-4128-9A6B-9B71A5BF0783}"/>
              </a:ext>
            </a:extLst>
          </p:cNvPr>
          <p:cNvSpPr txBox="1"/>
          <p:nvPr/>
        </p:nvSpPr>
        <p:spPr>
          <a:xfrm>
            <a:off x="633401" y="575761"/>
            <a:ext cx="9517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(1) Adapting classifiers for dense prediction 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7F2686-3CE1-4BE2-9E69-0B540C801E4D}"/>
              </a:ext>
            </a:extLst>
          </p:cNvPr>
          <p:cNvSpPr txBox="1"/>
          <p:nvPr/>
        </p:nvSpPr>
        <p:spPr>
          <a:xfrm>
            <a:off x="50852" y="61401"/>
            <a:ext cx="7938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</a:t>
            </a:r>
            <a:endParaRPr lang="ko-KR" altLang="en-US" sz="5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B7A196-FF4C-4A73-A6F2-2138192B8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21</a:t>
            </a:fld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99C5ABE-7D34-42D2-9A42-D466DC11206A}"/>
              </a:ext>
            </a:extLst>
          </p:cNvPr>
          <p:cNvSpPr/>
          <p:nvPr/>
        </p:nvSpPr>
        <p:spPr>
          <a:xfrm>
            <a:off x="10763794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C1CD7C2-5C32-4A67-B767-E1B989B7CF0C}"/>
              </a:ext>
            </a:extLst>
          </p:cNvPr>
          <p:cNvSpPr/>
          <p:nvPr/>
        </p:nvSpPr>
        <p:spPr>
          <a:xfrm>
            <a:off x="11668358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0CB6CE1-F88E-4EA5-887B-13FB62B73E4A}"/>
              </a:ext>
            </a:extLst>
          </p:cNvPr>
          <p:cNvSpPr txBox="1"/>
          <p:nvPr/>
        </p:nvSpPr>
        <p:spPr>
          <a:xfrm>
            <a:off x="867560" y="1000143"/>
            <a:ext cx="10864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Fully</a:t>
            </a:r>
            <a:r>
              <a:rPr lang="ko-KR" altLang="en-US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Connected Layer to Convolution Layer </a:t>
            </a:r>
            <a:endParaRPr lang="ko-KR" altLang="en-US" sz="2400" dirty="0">
              <a:solidFill>
                <a:schemeClr val="bg2">
                  <a:lumMod val="1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3" name="Picture 4" descr="https://static.thenounproject.com/png/1743862-200.png">
            <a:hlinkClick r:id="rId3" tooltip="Check"/>
            <a:extLst>
              <a:ext uri="{FF2B5EF4-FFF2-40B4-BE49-F238E27FC236}">
                <a16:creationId xmlns:a16="http://schemas.microsoft.com/office/drawing/2014/main" id="{547CA746-0EDB-4510-9EFD-C6167D86FA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200"/>
                    </a14:imgEffect>
                    <a14:imgEffect>
                      <a14:saturation sat="1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78" y="1073797"/>
            <a:ext cx="331701" cy="31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D7786A5-98CA-4091-BBEB-BBF93991E2C7}"/>
              </a:ext>
            </a:extLst>
          </p:cNvPr>
          <p:cNvSpPr txBox="1"/>
          <p:nvPr/>
        </p:nvSpPr>
        <p:spPr>
          <a:xfrm>
            <a:off x="772719" y="1467584"/>
            <a:ext cx="1114122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latinLnBrk="0">
              <a:buFontTx/>
              <a:buAutoNum type="arabicPeriod"/>
            </a:pP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Fixed sized inputs -&gt; Arbitary Image Size</a:t>
            </a:r>
          </a:p>
          <a:p>
            <a:pPr marL="457200" indent="-457200" latinLnBrk="0">
              <a:buFontTx/>
              <a:buAutoNum type="arabicPeriod"/>
            </a:pP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spatial coordinates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를 기억 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indent="-457200" latinLnBrk="0">
              <a:buFontTx/>
              <a:buAutoNum type="arabicPeriod"/>
            </a:pP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Computational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Efficiency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D0851202-5F2E-4A4F-81F7-D6AFAA2D8455}"/>
              </a:ext>
            </a:extLst>
          </p:cNvPr>
          <p:cNvCxnSpPr>
            <a:cxnSpLocks/>
          </p:cNvCxnSpPr>
          <p:nvPr/>
        </p:nvCxnSpPr>
        <p:spPr>
          <a:xfrm>
            <a:off x="5327440" y="6561125"/>
            <a:ext cx="6518729" cy="0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5B918116-CD5E-4918-848C-B2EC6DA3CF51}"/>
              </a:ext>
            </a:extLst>
          </p:cNvPr>
          <p:cNvSpPr txBox="1"/>
          <p:nvPr/>
        </p:nvSpPr>
        <p:spPr>
          <a:xfrm>
            <a:off x="5243682" y="6586292"/>
            <a:ext cx="6670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출처 </a:t>
            </a:r>
            <a:r>
              <a:rPr lang="en-US" altLang="ko-KR" sz="900"/>
              <a:t>: J. Long, E. Shelhamer, and T. Darrell. Fully convolutional networks for semantic segmentation. In CVPR, 2015</a:t>
            </a:r>
          </a:p>
          <a:p>
            <a:endParaRPr lang="en-US" altLang="ko-KR" sz="9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633A81A-DAA1-4D03-AE6F-11E552ED7EA1}"/>
              </a:ext>
            </a:extLst>
          </p:cNvPr>
          <p:cNvSpPr/>
          <p:nvPr/>
        </p:nvSpPr>
        <p:spPr>
          <a:xfrm>
            <a:off x="11218381" y="271708"/>
            <a:ext cx="245582" cy="24558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32649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674FF39-3B2D-432A-961E-F38F91EC5418}"/>
              </a:ext>
            </a:extLst>
          </p:cNvPr>
          <p:cNvSpPr txBox="1"/>
          <p:nvPr/>
        </p:nvSpPr>
        <p:spPr>
          <a:xfrm>
            <a:off x="633402" y="104751"/>
            <a:ext cx="9592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Fully convolution networks</a:t>
            </a:r>
            <a:endParaRPr lang="ko-KR" altLang="en-US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9F2209-AF71-4128-9A6B-9B71A5BF0783}"/>
              </a:ext>
            </a:extLst>
          </p:cNvPr>
          <p:cNvSpPr txBox="1"/>
          <p:nvPr/>
        </p:nvSpPr>
        <p:spPr>
          <a:xfrm>
            <a:off x="633401" y="575761"/>
            <a:ext cx="9517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(2) Shift-and-stitch is filter rarefaction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7F2686-3CE1-4BE2-9E69-0B540C801E4D}"/>
              </a:ext>
            </a:extLst>
          </p:cNvPr>
          <p:cNvSpPr txBox="1"/>
          <p:nvPr/>
        </p:nvSpPr>
        <p:spPr>
          <a:xfrm>
            <a:off x="50852" y="61401"/>
            <a:ext cx="7938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</a:t>
            </a:r>
            <a:endParaRPr lang="ko-KR" altLang="en-US" sz="5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B7A196-FF4C-4A73-A6F2-2138192B8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22</a:t>
            </a:fld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99C5ABE-7D34-42D2-9A42-D466DC11206A}"/>
              </a:ext>
            </a:extLst>
          </p:cNvPr>
          <p:cNvSpPr/>
          <p:nvPr/>
        </p:nvSpPr>
        <p:spPr>
          <a:xfrm>
            <a:off x="10763794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C1CD7C2-5C32-4A67-B767-E1B989B7CF0C}"/>
              </a:ext>
            </a:extLst>
          </p:cNvPr>
          <p:cNvSpPr/>
          <p:nvPr/>
        </p:nvSpPr>
        <p:spPr>
          <a:xfrm>
            <a:off x="11668358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0CB6CE1-F88E-4EA5-887B-13FB62B73E4A}"/>
              </a:ext>
            </a:extLst>
          </p:cNvPr>
          <p:cNvSpPr txBox="1"/>
          <p:nvPr/>
        </p:nvSpPr>
        <p:spPr>
          <a:xfrm>
            <a:off x="867560" y="1000143"/>
            <a:ext cx="10864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Convolution layer</a:t>
            </a:r>
            <a:r>
              <a:rPr lang="ko-KR" altLang="en-US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의 </a:t>
            </a:r>
            <a:r>
              <a:rPr lang="en-US" altLang="ko-KR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filters </a:t>
            </a:r>
            <a:r>
              <a:rPr lang="ko-KR" altLang="en-US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와</a:t>
            </a:r>
            <a:r>
              <a:rPr lang="en-US" altLang="ko-KR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stride</a:t>
            </a:r>
            <a:r>
              <a:rPr lang="ko-KR" altLang="en-US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를 수정 </a:t>
            </a:r>
            <a:endParaRPr lang="ko-KR" altLang="en-US" sz="2400" dirty="0">
              <a:solidFill>
                <a:schemeClr val="bg2">
                  <a:lumMod val="1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3" name="Picture 4" descr="https://static.thenounproject.com/png/1743862-200.png">
            <a:hlinkClick r:id="rId2" tooltip="Check"/>
            <a:extLst>
              <a:ext uri="{FF2B5EF4-FFF2-40B4-BE49-F238E27FC236}">
                <a16:creationId xmlns:a16="http://schemas.microsoft.com/office/drawing/2014/main" id="{547CA746-0EDB-4510-9EFD-C6167D86FA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  <a14:imgEffect>
                      <a14:saturation sat="1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78" y="1073797"/>
            <a:ext cx="331701" cy="31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D7786A5-98CA-4091-BBEB-BBF93991E2C7}"/>
              </a:ext>
            </a:extLst>
          </p:cNvPr>
          <p:cNvSpPr txBox="1"/>
          <p:nvPr/>
        </p:nvSpPr>
        <p:spPr>
          <a:xfrm>
            <a:off x="772719" y="1467584"/>
            <a:ext cx="111412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latinLnBrk="0">
              <a:buFontTx/>
              <a:buAutoNum type="arabicPeriod"/>
            </a:pP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Max-Pooling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에 의해서 사라진 정보의 손실을 방지하기 위한 방법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6307B61-DB58-411E-9971-D3FE3EAA7F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400" y="2412102"/>
            <a:ext cx="7548847" cy="4087029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BCDDBC91-A3A8-4D47-B1C7-972085911BB6}"/>
              </a:ext>
            </a:extLst>
          </p:cNvPr>
          <p:cNvCxnSpPr>
            <a:cxnSpLocks/>
          </p:cNvCxnSpPr>
          <p:nvPr/>
        </p:nvCxnSpPr>
        <p:spPr>
          <a:xfrm>
            <a:off x="5327440" y="6561125"/>
            <a:ext cx="6518729" cy="0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812458BB-6077-4F05-82B9-7EF64F8688CA}"/>
              </a:ext>
            </a:extLst>
          </p:cNvPr>
          <p:cNvSpPr txBox="1"/>
          <p:nvPr/>
        </p:nvSpPr>
        <p:spPr>
          <a:xfrm>
            <a:off x="5243682" y="6586292"/>
            <a:ext cx="6670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출처 </a:t>
            </a:r>
            <a:r>
              <a:rPr lang="en-US" altLang="ko-KR" sz="900"/>
              <a:t>: J. Long, E. Shelhamer, and T. Darrell. Fully convolutional networks for semantic segmentation. In CVPR, 2015</a:t>
            </a:r>
          </a:p>
          <a:p>
            <a:endParaRPr lang="en-US" altLang="ko-KR" sz="9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AFB0AB3-6408-4AC1-9035-FD1FBCF9AA4B}"/>
              </a:ext>
            </a:extLst>
          </p:cNvPr>
          <p:cNvSpPr/>
          <p:nvPr/>
        </p:nvSpPr>
        <p:spPr>
          <a:xfrm>
            <a:off x="11218381" y="271708"/>
            <a:ext cx="245582" cy="24558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30410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674FF39-3B2D-432A-961E-F38F91EC5418}"/>
              </a:ext>
            </a:extLst>
          </p:cNvPr>
          <p:cNvSpPr txBox="1"/>
          <p:nvPr/>
        </p:nvSpPr>
        <p:spPr>
          <a:xfrm>
            <a:off x="633402" y="104751"/>
            <a:ext cx="9592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Fully convolution networks</a:t>
            </a:r>
            <a:endParaRPr lang="ko-KR" altLang="en-US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9F2209-AF71-4128-9A6B-9B71A5BF0783}"/>
              </a:ext>
            </a:extLst>
          </p:cNvPr>
          <p:cNvSpPr txBox="1"/>
          <p:nvPr/>
        </p:nvSpPr>
        <p:spPr>
          <a:xfrm>
            <a:off x="633401" y="575761"/>
            <a:ext cx="9517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(2) Shift-and-stitch is filter rarefaction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7F2686-3CE1-4BE2-9E69-0B540C801E4D}"/>
              </a:ext>
            </a:extLst>
          </p:cNvPr>
          <p:cNvSpPr txBox="1"/>
          <p:nvPr/>
        </p:nvSpPr>
        <p:spPr>
          <a:xfrm>
            <a:off x="50852" y="61401"/>
            <a:ext cx="7938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</a:t>
            </a:r>
            <a:endParaRPr lang="ko-KR" altLang="en-US" sz="5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B7A196-FF4C-4A73-A6F2-2138192B8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23</a:t>
            </a:fld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99C5ABE-7D34-42D2-9A42-D466DC11206A}"/>
              </a:ext>
            </a:extLst>
          </p:cNvPr>
          <p:cNvSpPr/>
          <p:nvPr/>
        </p:nvSpPr>
        <p:spPr>
          <a:xfrm>
            <a:off x="10763794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C1CD7C2-5C32-4A67-B767-E1B989B7CF0C}"/>
              </a:ext>
            </a:extLst>
          </p:cNvPr>
          <p:cNvSpPr/>
          <p:nvPr/>
        </p:nvSpPr>
        <p:spPr>
          <a:xfrm>
            <a:off x="11668358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0CB6CE1-F88E-4EA5-887B-13FB62B73E4A}"/>
              </a:ext>
            </a:extLst>
          </p:cNvPr>
          <p:cNvSpPr txBox="1"/>
          <p:nvPr/>
        </p:nvSpPr>
        <p:spPr>
          <a:xfrm>
            <a:off x="867560" y="1000143"/>
            <a:ext cx="10864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Convolution layer</a:t>
            </a:r>
            <a:r>
              <a:rPr lang="ko-KR" altLang="en-US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의 </a:t>
            </a:r>
            <a:r>
              <a:rPr lang="en-US" altLang="ko-KR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filters </a:t>
            </a:r>
            <a:r>
              <a:rPr lang="ko-KR" altLang="en-US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와</a:t>
            </a:r>
            <a:r>
              <a:rPr lang="en-US" altLang="ko-KR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stride</a:t>
            </a:r>
            <a:r>
              <a:rPr lang="ko-KR" altLang="en-US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를 수정 </a:t>
            </a:r>
            <a:endParaRPr lang="ko-KR" altLang="en-US" sz="2400" dirty="0">
              <a:solidFill>
                <a:schemeClr val="bg2">
                  <a:lumMod val="1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3" name="Picture 4" descr="https://static.thenounproject.com/png/1743862-200.png">
            <a:hlinkClick r:id="rId2" tooltip="Check"/>
            <a:extLst>
              <a:ext uri="{FF2B5EF4-FFF2-40B4-BE49-F238E27FC236}">
                <a16:creationId xmlns:a16="http://schemas.microsoft.com/office/drawing/2014/main" id="{547CA746-0EDB-4510-9EFD-C6167D86FA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  <a14:imgEffect>
                      <a14:saturation sat="1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78" y="1073797"/>
            <a:ext cx="331701" cy="31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D7786A5-98CA-4091-BBEB-BBF93991E2C7}"/>
              </a:ext>
            </a:extLst>
          </p:cNvPr>
          <p:cNvSpPr txBox="1"/>
          <p:nvPr/>
        </p:nvSpPr>
        <p:spPr>
          <a:xfrm>
            <a:off x="772719" y="1467584"/>
            <a:ext cx="111412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latinLnBrk="0">
              <a:buFontTx/>
              <a:buAutoNum type="arabicPeriod"/>
            </a:pP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Max-Pooling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에 의해서 사라진 정보의 손실을 방지하기 위한 방법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indent="-457200" latinLnBrk="0">
              <a:buFontTx/>
              <a:buAutoNum type="arabicPeriod"/>
            </a:pP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OverFeat[9] 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에서는 </a:t>
            </a:r>
            <a:r>
              <a:rPr lang="en-US" altLang="ko-KR" sz="2000"/>
              <a:t>Input shifting and output interlacing </a:t>
            </a:r>
            <a:r>
              <a:rPr lang="ko-KR" altLang="en-US" sz="2000"/>
              <a:t>을 사용 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AFE624C-DA4F-4E5D-BBFB-38EF47E126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7559" y="2466355"/>
            <a:ext cx="7842488" cy="3717783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3D76AC18-4EDD-4297-929F-483FC8B92934}"/>
              </a:ext>
            </a:extLst>
          </p:cNvPr>
          <p:cNvCxnSpPr>
            <a:cxnSpLocks/>
          </p:cNvCxnSpPr>
          <p:nvPr/>
        </p:nvCxnSpPr>
        <p:spPr>
          <a:xfrm>
            <a:off x="5327440" y="6561125"/>
            <a:ext cx="6518729" cy="0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655F786-4F21-4167-B218-60BA332D2025}"/>
              </a:ext>
            </a:extLst>
          </p:cNvPr>
          <p:cNvSpPr txBox="1"/>
          <p:nvPr/>
        </p:nvSpPr>
        <p:spPr>
          <a:xfrm>
            <a:off x="5243682" y="6586292"/>
            <a:ext cx="6670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출처 </a:t>
            </a:r>
            <a:r>
              <a:rPr lang="en-US" altLang="ko-KR" sz="900"/>
              <a:t>: J. Long, E. Shelhamer, and T. Darrell. Fully convolutional networks for semantic segmentation. In CVPR, 2015</a:t>
            </a:r>
          </a:p>
          <a:p>
            <a:endParaRPr lang="en-US" altLang="ko-KR" sz="9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AB004A5-FDD2-4D25-99BF-0602500A0C72}"/>
              </a:ext>
            </a:extLst>
          </p:cNvPr>
          <p:cNvSpPr/>
          <p:nvPr/>
        </p:nvSpPr>
        <p:spPr>
          <a:xfrm>
            <a:off x="11218381" y="271708"/>
            <a:ext cx="245582" cy="24558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91503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674FF39-3B2D-432A-961E-F38F91EC5418}"/>
              </a:ext>
            </a:extLst>
          </p:cNvPr>
          <p:cNvSpPr txBox="1"/>
          <p:nvPr/>
        </p:nvSpPr>
        <p:spPr>
          <a:xfrm>
            <a:off x="633402" y="104751"/>
            <a:ext cx="9592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Fully convolution networks</a:t>
            </a:r>
            <a:endParaRPr lang="ko-KR" altLang="en-US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9F2209-AF71-4128-9A6B-9B71A5BF0783}"/>
              </a:ext>
            </a:extLst>
          </p:cNvPr>
          <p:cNvSpPr txBox="1"/>
          <p:nvPr/>
        </p:nvSpPr>
        <p:spPr>
          <a:xfrm>
            <a:off x="633401" y="575761"/>
            <a:ext cx="9517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(2) Shift-and-stitch is filter rarefaction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7F2686-3CE1-4BE2-9E69-0B540C801E4D}"/>
              </a:ext>
            </a:extLst>
          </p:cNvPr>
          <p:cNvSpPr txBox="1"/>
          <p:nvPr/>
        </p:nvSpPr>
        <p:spPr>
          <a:xfrm>
            <a:off x="50852" y="61401"/>
            <a:ext cx="7938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</a:t>
            </a:r>
            <a:endParaRPr lang="ko-KR" altLang="en-US" sz="5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4D84358-6746-4478-8BF0-695B1413FCB7}"/>
              </a:ext>
            </a:extLst>
          </p:cNvPr>
          <p:cNvSpPr txBox="1"/>
          <p:nvPr/>
        </p:nvSpPr>
        <p:spPr>
          <a:xfrm>
            <a:off x="5512130" y="6586292"/>
            <a:ext cx="621997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출처 </a:t>
            </a:r>
            <a:r>
              <a:rPr lang="en-US" altLang="ko-KR" sz="900"/>
              <a:t>: https://www.programmersought.com/article/84864091894/</a:t>
            </a:r>
            <a:endParaRPr lang="en-US" altLang="ko-KR" sz="900" dirty="0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81E3AD25-E274-4C1F-A6C4-222A1634A4B2}"/>
              </a:ext>
            </a:extLst>
          </p:cNvPr>
          <p:cNvCxnSpPr>
            <a:cxnSpLocks/>
          </p:cNvCxnSpPr>
          <p:nvPr/>
        </p:nvCxnSpPr>
        <p:spPr>
          <a:xfrm>
            <a:off x="5595888" y="6561125"/>
            <a:ext cx="6318052" cy="0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B7A196-FF4C-4A73-A6F2-2138192B8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24</a:t>
            </a:fld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99C5ABE-7D34-42D2-9A42-D466DC11206A}"/>
              </a:ext>
            </a:extLst>
          </p:cNvPr>
          <p:cNvSpPr/>
          <p:nvPr/>
        </p:nvSpPr>
        <p:spPr>
          <a:xfrm>
            <a:off x="10763794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C1CD7C2-5C32-4A67-B767-E1B989B7CF0C}"/>
              </a:ext>
            </a:extLst>
          </p:cNvPr>
          <p:cNvSpPr/>
          <p:nvPr/>
        </p:nvSpPr>
        <p:spPr>
          <a:xfrm>
            <a:off x="11668358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0CB6CE1-F88E-4EA5-887B-13FB62B73E4A}"/>
              </a:ext>
            </a:extLst>
          </p:cNvPr>
          <p:cNvSpPr txBox="1"/>
          <p:nvPr/>
        </p:nvSpPr>
        <p:spPr>
          <a:xfrm>
            <a:off x="867560" y="1000143"/>
            <a:ext cx="10864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Convolution layer</a:t>
            </a:r>
            <a:r>
              <a:rPr lang="ko-KR" altLang="en-US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의 </a:t>
            </a:r>
            <a:r>
              <a:rPr lang="en-US" altLang="ko-KR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filters </a:t>
            </a:r>
            <a:r>
              <a:rPr lang="ko-KR" altLang="en-US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와</a:t>
            </a:r>
            <a:r>
              <a:rPr lang="en-US" altLang="ko-KR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stride</a:t>
            </a:r>
            <a:r>
              <a:rPr lang="ko-KR" altLang="en-US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를 수정 </a:t>
            </a:r>
            <a:endParaRPr lang="ko-KR" altLang="en-US" sz="2400" dirty="0">
              <a:solidFill>
                <a:schemeClr val="bg2">
                  <a:lumMod val="1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3" name="Picture 4" descr="https://static.thenounproject.com/png/1743862-200.png">
            <a:hlinkClick r:id="rId2" tooltip="Check"/>
            <a:extLst>
              <a:ext uri="{FF2B5EF4-FFF2-40B4-BE49-F238E27FC236}">
                <a16:creationId xmlns:a16="http://schemas.microsoft.com/office/drawing/2014/main" id="{547CA746-0EDB-4510-9EFD-C6167D86FA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  <a14:imgEffect>
                      <a14:saturation sat="1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78" y="1073797"/>
            <a:ext cx="331701" cy="31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D7786A5-98CA-4091-BBEB-BBF93991E2C7}"/>
              </a:ext>
            </a:extLst>
          </p:cNvPr>
          <p:cNvSpPr txBox="1"/>
          <p:nvPr/>
        </p:nvSpPr>
        <p:spPr>
          <a:xfrm>
            <a:off x="772719" y="1467584"/>
            <a:ext cx="111412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latinLnBrk="0">
              <a:buFontTx/>
              <a:buAutoNum type="arabicPeriod"/>
            </a:pP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Max-Pooling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에 의해서 사라진 정보의 손실을 방지하기 위한 방법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indent="-457200" latinLnBrk="0">
              <a:buFontTx/>
              <a:buAutoNum type="arabicPeriod"/>
            </a:pP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OverFeat[9] 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에서는 </a:t>
            </a:r>
            <a:r>
              <a:rPr lang="en-US" altLang="ko-KR" sz="2000"/>
              <a:t>Input shifting and output interlacing </a:t>
            </a:r>
            <a:r>
              <a:rPr lang="ko-KR" altLang="en-US" sz="2000"/>
              <a:t>을 사용 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026" name="Picture 2" descr="Shift and Stich">
            <a:extLst>
              <a:ext uri="{FF2B5EF4-FFF2-40B4-BE49-F238E27FC236}">
                <a16:creationId xmlns:a16="http://schemas.microsoft.com/office/drawing/2014/main" id="{10835E0B-A440-42AF-8400-7D405CFB0B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658" y="2254898"/>
            <a:ext cx="7173379" cy="4027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AC39CA0-0599-4E4E-BBA7-924241B1D981}"/>
              </a:ext>
            </a:extLst>
          </p:cNvPr>
          <p:cNvSpPr txBox="1"/>
          <p:nvPr/>
        </p:nvSpPr>
        <p:spPr>
          <a:xfrm>
            <a:off x="8068620" y="2269708"/>
            <a:ext cx="350481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4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개의 좌표를 시작으로 하는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2x2 Maxpooling (Stride 2)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를 적용하고 결합 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3" name="연결선: 구부러짐 2">
            <a:extLst>
              <a:ext uri="{FF2B5EF4-FFF2-40B4-BE49-F238E27FC236}">
                <a16:creationId xmlns:a16="http://schemas.microsoft.com/office/drawing/2014/main" id="{4880ADB5-B9FC-419C-AA2E-87CF188795BF}"/>
              </a:ext>
            </a:extLst>
          </p:cNvPr>
          <p:cNvCxnSpPr>
            <a:stCxn id="17" idx="2"/>
          </p:cNvCxnSpPr>
          <p:nvPr/>
        </p:nvCxnSpPr>
        <p:spPr>
          <a:xfrm rot="5400000">
            <a:off x="7748631" y="2952609"/>
            <a:ext cx="1739635" cy="2405159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66BD8488-EC34-4320-BDCA-6CB700CB4E19}"/>
              </a:ext>
            </a:extLst>
          </p:cNvPr>
          <p:cNvCxnSpPr>
            <a:cxnSpLocks/>
          </p:cNvCxnSpPr>
          <p:nvPr/>
        </p:nvCxnSpPr>
        <p:spPr>
          <a:xfrm>
            <a:off x="5327440" y="6561125"/>
            <a:ext cx="6518729" cy="0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B621426-DB8E-4D15-B7DA-3167405242AE}"/>
              </a:ext>
            </a:extLst>
          </p:cNvPr>
          <p:cNvSpPr/>
          <p:nvPr/>
        </p:nvSpPr>
        <p:spPr>
          <a:xfrm>
            <a:off x="11218381" y="271708"/>
            <a:ext cx="245582" cy="24558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50438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674FF39-3B2D-432A-961E-F38F91EC5418}"/>
              </a:ext>
            </a:extLst>
          </p:cNvPr>
          <p:cNvSpPr txBox="1"/>
          <p:nvPr/>
        </p:nvSpPr>
        <p:spPr>
          <a:xfrm>
            <a:off x="633402" y="104751"/>
            <a:ext cx="9592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Fully convolution networks</a:t>
            </a:r>
            <a:endParaRPr lang="ko-KR" altLang="en-US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9F2209-AF71-4128-9A6B-9B71A5BF0783}"/>
              </a:ext>
            </a:extLst>
          </p:cNvPr>
          <p:cNvSpPr txBox="1"/>
          <p:nvPr/>
        </p:nvSpPr>
        <p:spPr>
          <a:xfrm>
            <a:off x="633401" y="575761"/>
            <a:ext cx="9517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(2) Shift-and-stitch is filter rarefaction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7F2686-3CE1-4BE2-9E69-0B540C801E4D}"/>
              </a:ext>
            </a:extLst>
          </p:cNvPr>
          <p:cNvSpPr txBox="1"/>
          <p:nvPr/>
        </p:nvSpPr>
        <p:spPr>
          <a:xfrm>
            <a:off x="50852" y="61401"/>
            <a:ext cx="7938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</a:t>
            </a:r>
            <a:endParaRPr lang="ko-KR" altLang="en-US" sz="5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B7A196-FF4C-4A73-A6F2-2138192B8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25</a:t>
            </a:fld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99C5ABE-7D34-42D2-9A42-D466DC11206A}"/>
              </a:ext>
            </a:extLst>
          </p:cNvPr>
          <p:cNvSpPr/>
          <p:nvPr/>
        </p:nvSpPr>
        <p:spPr>
          <a:xfrm>
            <a:off x="10763794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C1CD7C2-5C32-4A67-B767-E1B989B7CF0C}"/>
              </a:ext>
            </a:extLst>
          </p:cNvPr>
          <p:cNvSpPr/>
          <p:nvPr/>
        </p:nvSpPr>
        <p:spPr>
          <a:xfrm>
            <a:off x="11668358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0CB6CE1-F88E-4EA5-887B-13FB62B73E4A}"/>
              </a:ext>
            </a:extLst>
          </p:cNvPr>
          <p:cNvSpPr txBox="1"/>
          <p:nvPr/>
        </p:nvSpPr>
        <p:spPr>
          <a:xfrm>
            <a:off x="867560" y="1000143"/>
            <a:ext cx="10864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Convolution layer</a:t>
            </a:r>
            <a:r>
              <a:rPr lang="ko-KR" altLang="en-US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의 </a:t>
            </a:r>
            <a:r>
              <a:rPr lang="en-US" altLang="ko-KR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filters </a:t>
            </a:r>
            <a:r>
              <a:rPr lang="ko-KR" altLang="en-US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와</a:t>
            </a:r>
            <a:r>
              <a:rPr lang="en-US" altLang="ko-KR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stride</a:t>
            </a:r>
            <a:r>
              <a:rPr lang="ko-KR" altLang="en-US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를 수정 </a:t>
            </a:r>
            <a:endParaRPr lang="ko-KR" altLang="en-US" sz="2400" dirty="0">
              <a:solidFill>
                <a:schemeClr val="bg2">
                  <a:lumMod val="1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3" name="Picture 4" descr="https://static.thenounproject.com/png/1743862-200.png">
            <a:hlinkClick r:id="rId2" tooltip="Check"/>
            <a:extLst>
              <a:ext uri="{FF2B5EF4-FFF2-40B4-BE49-F238E27FC236}">
                <a16:creationId xmlns:a16="http://schemas.microsoft.com/office/drawing/2014/main" id="{547CA746-0EDB-4510-9EFD-C6167D86FA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  <a14:imgEffect>
                      <a14:saturation sat="1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78" y="1073797"/>
            <a:ext cx="331701" cy="31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D7786A5-98CA-4091-BBEB-BBF93991E2C7}"/>
              </a:ext>
            </a:extLst>
          </p:cNvPr>
          <p:cNvSpPr txBox="1"/>
          <p:nvPr/>
        </p:nvSpPr>
        <p:spPr>
          <a:xfrm>
            <a:off x="772719" y="1467584"/>
            <a:ext cx="1114122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latinLnBrk="0">
              <a:buFontTx/>
              <a:buAutoNum type="arabicPeriod"/>
            </a:pP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Max-Pooling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에 의해서 사라진 정보의 손실을 방지하기 위한 방법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indent="-457200" latinLnBrk="0">
              <a:buFontTx/>
              <a:buAutoNum type="arabicPeriod"/>
            </a:pP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OverFeat[9] 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에서는 </a:t>
            </a:r>
            <a:r>
              <a:rPr lang="en-US" altLang="ko-KR" sz="2000"/>
              <a:t>Input shifting and output interlacing </a:t>
            </a:r>
            <a:r>
              <a:rPr lang="ko-KR" altLang="en-US" sz="2000"/>
              <a:t>을 사용</a:t>
            </a:r>
            <a:endParaRPr lang="en-US" altLang="ko-KR" sz="2000"/>
          </a:p>
          <a:p>
            <a:pPr marL="457200" indent="-457200" latinLnBrk="0">
              <a:buFontTx/>
              <a:buAutoNum type="arabicPeriod"/>
            </a:pPr>
            <a:r>
              <a:rPr lang="ko-KR" altLang="en-US" sz="2000"/>
              <a:t>하지만</a:t>
            </a:r>
            <a:r>
              <a:rPr lang="en-US" altLang="ko-KR" sz="2000"/>
              <a:t>, </a:t>
            </a:r>
            <a:r>
              <a:rPr lang="ko-KR" altLang="en-US" sz="2000"/>
              <a:t>사실 이게 </a:t>
            </a:r>
            <a:r>
              <a:rPr lang="en-US" altLang="ko-KR" sz="2000"/>
              <a:t>Filters</a:t>
            </a:r>
            <a:r>
              <a:rPr lang="ko-KR" altLang="en-US" sz="2000"/>
              <a:t>와 </a:t>
            </a:r>
            <a:r>
              <a:rPr lang="en-US" altLang="ko-KR" sz="2000"/>
              <a:t>strides</a:t>
            </a:r>
            <a:r>
              <a:rPr lang="ko-KR" altLang="en-US" sz="2000"/>
              <a:t>를 바꾸는 것과 같은 결과를 가짐</a:t>
            </a:r>
            <a:endParaRPr lang="en-US" altLang="ko-KR" sz="2000"/>
          </a:p>
          <a:p>
            <a:pPr marL="914400" lvl="1" indent="-457200" latinLnBrk="0">
              <a:buFont typeface="Arial" panose="020B0604020202020204" pitchFamily="34" charset="0"/>
              <a:buChar char="•"/>
            </a:pPr>
            <a:r>
              <a:rPr lang="ko-KR" altLang="en-US" sz="2000"/>
              <a:t>이는 이후에 적용은 하지 않고</a:t>
            </a:r>
            <a:r>
              <a:rPr lang="en-US" altLang="ko-KR" sz="2000"/>
              <a:t>, Skip Architecture</a:t>
            </a:r>
            <a:r>
              <a:rPr lang="ko-KR" altLang="en-US" sz="2000"/>
              <a:t>를 적용하는게 더 좋았음    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4348F2B3-8959-4022-A7D6-AAF96BB3837F}"/>
              </a:ext>
            </a:extLst>
          </p:cNvPr>
          <p:cNvCxnSpPr>
            <a:cxnSpLocks/>
          </p:cNvCxnSpPr>
          <p:nvPr/>
        </p:nvCxnSpPr>
        <p:spPr>
          <a:xfrm>
            <a:off x="5327440" y="6561125"/>
            <a:ext cx="6518729" cy="0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B83D6582-75EA-4EA1-B4AE-532171E77C9F}"/>
              </a:ext>
            </a:extLst>
          </p:cNvPr>
          <p:cNvSpPr txBox="1"/>
          <p:nvPr/>
        </p:nvSpPr>
        <p:spPr>
          <a:xfrm>
            <a:off x="5243682" y="6586292"/>
            <a:ext cx="6670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출처 </a:t>
            </a:r>
            <a:r>
              <a:rPr lang="en-US" altLang="ko-KR" sz="900"/>
              <a:t>: J. Long, E. Shelhamer, and T. Darrell. Fully convolutional networks for semantic segmentation. In CVPR, 2015</a:t>
            </a:r>
          </a:p>
          <a:p>
            <a:endParaRPr lang="en-US" altLang="ko-KR" sz="900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21705F5-2251-4150-A71F-2AD1119F1603}"/>
              </a:ext>
            </a:extLst>
          </p:cNvPr>
          <p:cNvSpPr/>
          <p:nvPr/>
        </p:nvSpPr>
        <p:spPr>
          <a:xfrm>
            <a:off x="11218381" y="271708"/>
            <a:ext cx="245582" cy="24558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99343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DC02E698-1395-43E2-A53D-C0C5812F939A}"/>
              </a:ext>
            </a:extLst>
          </p:cNvPr>
          <p:cNvSpPr txBox="1"/>
          <p:nvPr/>
        </p:nvSpPr>
        <p:spPr>
          <a:xfrm>
            <a:off x="772719" y="1467584"/>
            <a:ext cx="111412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의미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: Max Pooling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에 의해서 감소한 이미지의 크기를 원본 이미지의 크기로 복원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atinLnBrk="0"/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74FF39-3B2D-432A-961E-F38F91EC5418}"/>
              </a:ext>
            </a:extLst>
          </p:cNvPr>
          <p:cNvSpPr txBox="1"/>
          <p:nvPr/>
        </p:nvSpPr>
        <p:spPr>
          <a:xfrm>
            <a:off x="633402" y="104751"/>
            <a:ext cx="9592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Fully convolution networks</a:t>
            </a:r>
            <a:endParaRPr lang="ko-KR" altLang="en-US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9F2209-AF71-4128-9A6B-9B71A5BF0783}"/>
              </a:ext>
            </a:extLst>
          </p:cNvPr>
          <p:cNvSpPr txBox="1"/>
          <p:nvPr/>
        </p:nvSpPr>
        <p:spPr>
          <a:xfrm>
            <a:off x="633401" y="575761"/>
            <a:ext cx="9517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(3) Upsampling is backwards strided convolution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7F2686-3CE1-4BE2-9E69-0B540C801E4D}"/>
              </a:ext>
            </a:extLst>
          </p:cNvPr>
          <p:cNvSpPr txBox="1"/>
          <p:nvPr/>
        </p:nvSpPr>
        <p:spPr>
          <a:xfrm>
            <a:off x="50852" y="61401"/>
            <a:ext cx="7938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</a:t>
            </a:r>
            <a:endParaRPr lang="ko-KR" altLang="en-US" sz="5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4D84358-6746-4478-8BF0-695B1413FCB7}"/>
              </a:ext>
            </a:extLst>
          </p:cNvPr>
          <p:cNvSpPr txBox="1"/>
          <p:nvPr/>
        </p:nvSpPr>
        <p:spPr>
          <a:xfrm>
            <a:off x="5512130" y="6586292"/>
            <a:ext cx="621997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출처 </a:t>
            </a:r>
            <a:r>
              <a:rPr lang="en-US" altLang="ko-KR" sz="900"/>
              <a:t>: </a:t>
            </a:r>
            <a:r>
              <a:rPr lang="en-US" altLang="ko-KR" sz="900">
                <a:hlinkClick r:id="rId2"/>
              </a:rPr>
              <a:t>https://github.com/vdumoulin/conv_arithmetic</a:t>
            </a:r>
            <a:endParaRPr lang="ko-KR" altLang="en-US" sz="900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81E3AD25-E274-4C1F-A6C4-222A1634A4B2}"/>
              </a:ext>
            </a:extLst>
          </p:cNvPr>
          <p:cNvCxnSpPr>
            <a:cxnSpLocks/>
          </p:cNvCxnSpPr>
          <p:nvPr/>
        </p:nvCxnSpPr>
        <p:spPr>
          <a:xfrm>
            <a:off x="5595888" y="6561125"/>
            <a:ext cx="6318052" cy="0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B7A196-FF4C-4A73-A6F2-2138192B8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26</a:t>
            </a:fld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99C5ABE-7D34-42D2-9A42-D466DC11206A}"/>
              </a:ext>
            </a:extLst>
          </p:cNvPr>
          <p:cNvSpPr/>
          <p:nvPr/>
        </p:nvSpPr>
        <p:spPr>
          <a:xfrm>
            <a:off x="10763794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C1CD7C2-5C32-4A67-B767-E1B989B7CF0C}"/>
              </a:ext>
            </a:extLst>
          </p:cNvPr>
          <p:cNvSpPr/>
          <p:nvPr/>
        </p:nvSpPr>
        <p:spPr>
          <a:xfrm>
            <a:off x="11668358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0CB6CE1-F88E-4EA5-887B-13FB62B73E4A}"/>
              </a:ext>
            </a:extLst>
          </p:cNvPr>
          <p:cNvSpPr txBox="1"/>
          <p:nvPr/>
        </p:nvSpPr>
        <p:spPr>
          <a:xfrm>
            <a:off x="867560" y="1000143"/>
            <a:ext cx="10864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Transposed Convolution</a:t>
            </a:r>
            <a:r>
              <a:rPr lang="ko-KR" altLang="en-US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을 이용해서 </a:t>
            </a:r>
            <a:r>
              <a:rPr lang="en-US" altLang="ko-KR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coarse -&gt; dense output</a:t>
            </a:r>
            <a:r>
              <a:rPr lang="ko-KR" altLang="en-US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으로 변경  </a:t>
            </a:r>
            <a:endParaRPr lang="ko-KR" altLang="en-US" sz="2400" dirty="0">
              <a:solidFill>
                <a:schemeClr val="bg2">
                  <a:lumMod val="1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3" name="Picture 4" descr="https://static.thenounproject.com/png/1743862-200.png">
            <a:hlinkClick r:id="rId3" tooltip="Check"/>
            <a:extLst>
              <a:ext uri="{FF2B5EF4-FFF2-40B4-BE49-F238E27FC236}">
                <a16:creationId xmlns:a16="http://schemas.microsoft.com/office/drawing/2014/main" id="{547CA746-0EDB-4510-9EFD-C6167D86FA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200"/>
                    </a14:imgEffect>
                    <a14:imgEffect>
                      <a14:saturation sat="1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78" y="1073797"/>
            <a:ext cx="331701" cy="31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6" descr="Image for post">
            <a:extLst>
              <a:ext uri="{FF2B5EF4-FFF2-40B4-BE49-F238E27FC236}">
                <a16:creationId xmlns:a16="http://schemas.microsoft.com/office/drawing/2014/main" id="{8D15810B-9160-4EA2-982F-16EB9FB1DE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75" t="21090" r="20715" b="36650"/>
          <a:stretch/>
        </p:blipFill>
        <p:spPr bwMode="auto">
          <a:xfrm>
            <a:off x="873520" y="4170087"/>
            <a:ext cx="3495280" cy="1639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2" descr="https://cdn-images-1.medium.com/max/1200/1*Lpn4nag_KRMfGkx1k6bV-g.gif">
            <a:extLst>
              <a:ext uri="{FF2B5EF4-FFF2-40B4-BE49-F238E27FC236}">
                <a16:creationId xmlns:a16="http://schemas.microsoft.com/office/drawing/2014/main" id="{C0A190FF-BC1F-422A-A993-464DF845038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5096" y="3152659"/>
            <a:ext cx="2816904" cy="3202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Image for post">
            <a:extLst>
              <a:ext uri="{FF2B5EF4-FFF2-40B4-BE49-F238E27FC236}">
                <a16:creationId xmlns:a16="http://schemas.microsoft.com/office/drawing/2014/main" id="{4E6D429B-569F-494E-ADFA-EA2C20737C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788" y="2054122"/>
            <a:ext cx="9067800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49943710-AA7C-45ED-89EB-6B129716CA9A}"/>
              </a:ext>
            </a:extLst>
          </p:cNvPr>
          <p:cNvSpPr/>
          <p:nvPr/>
        </p:nvSpPr>
        <p:spPr>
          <a:xfrm>
            <a:off x="11218381" y="271708"/>
            <a:ext cx="245582" cy="24558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60619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674FF39-3B2D-432A-961E-F38F91EC5418}"/>
              </a:ext>
            </a:extLst>
          </p:cNvPr>
          <p:cNvSpPr txBox="1"/>
          <p:nvPr/>
        </p:nvSpPr>
        <p:spPr>
          <a:xfrm>
            <a:off x="633402" y="104751"/>
            <a:ext cx="9592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Fully convolution networks</a:t>
            </a:r>
            <a:endParaRPr lang="ko-KR" altLang="en-US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9F2209-AF71-4128-9A6B-9B71A5BF0783}"/>
              </a:ext>
            </a:extLst>
          </p:cNvPr>
          <p:cNvSpPr txBox="1"/>
          <p:nvPr/>
        </p:nvSpPr>
        <p:spPr>
          <a:xfrm>
            <a:off x="633401" y="575761"/>
            <a:ext cx="9517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(3) Upsampling is backwards strided convolution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7F2686-3CE1-4BE2-9E69-0B540C801E4D}"/>
              </a:ext>
            </a:extLst>
          </p:cNvPr>
          <p:cNvSpPr txBox="1"/>
          <p:nvPr/>
        </p:nvSpPr>
        <p:spPr>
          <a:xfrm>
            <a:off x="50852" y="61401"/>
            <a:ext cx="7938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</a:t>
            </a:r>
            <a:endParaRPr lang="ko-KR" altLang="en-US" sz="5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4D84358-6746-4478-8BF0-695B1413FCB7}"/>
              </a:ext>
            </a:extLst>
          </p:cNvPr>
          <p:cNvSpPr txBox="1"/>
          <p:nvPr/>
        </p:nvSpPr>
        <p:spPr>
          <a:xfrm>
            <a:off x="5512130" y="6586292"/>
            <a:ext cx="621997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출처 </a:t>
            </a:r>
            <a:r>
              <a:rPr lang="en-US" altLang="ko-KR" sz="900"/>
              <a:t>: </a:t>
            </a:r>
            <a:r>
              <a:rPr lang="en-US" altLang="ko-KR" sz="900">
                <a:hlinkClick r:id="rId2"/>
              </a:rPr>
              <a:t>https://github.com/vdumoulin/conv_arithmetic</a:t>
            </a:r>
            <a:endParaRPr lang="ko-KR" altLang="en-US" sz="900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81E3AD25-E274-4C1F-A6C4-222A1634A4B2}"/>
              </a:ext>
            </a:extLst>
          </p:cNvPr>
          <p:cNvCxnSpPr>
            <a:cxnSpLocks/>
          </p:cNvCxnSpPr>
          <p:nvPr/>
        </p:nvCxnSpPr>
        <p:spPr>
          <a:xfrm>
            <a:off x="5595888" y="6561125"/>
            <a:ext cx="6318052" cy="0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B7A196-FF4C-4A73-A6F2-2138192B8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27</a:t>
            </a:fld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99C5ABE-7D34-42D2-9A42-D466DC11206A}"/>
              </a:ext>
            </a:extLst>
          </p:cNvPr>
          <p:cNvSpPr/>
          <p:nvPr/>
        </p:nvSpPr>
        <p:spPr>
          <a:xfrm>
            <a:off x="10763794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C1CD7C2-5C32-4A67-B767-E1B989B7CF0C}"/>
              </a:ext>
            </a:extLst>
          </p:cNvPr>
          <p:cNvSpPr/>
          <p:nvPr/>
        </p:nvSpPr>
        <p:spPr>
          <a:xfrm>
            <a:off x="11668358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0CB6CE1-F88E-4EA5-887B-13FB62B73E4A}"/>
              </a:ext>
            </a:extLst>
          </p:cNvPr>
          <p:cNvSpPr txBox="1"/>
          <p:nvPr/>
        </p:nvSpPr>
        <p:spPr>
          <a:xfrm>
            <a:off x="867560" y="1000143"/>
            <a:ext cx="10864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Transposed Convolution</a:t>
            </a:r>
            <a:r>
              <a:rPr lang="ko-KR" altLang="en-US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을 이용해서 </a:t>
            </a:r>
            <a:r>
              <a:rPr lang="en-US" altLang="ko-KR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coarse -&gt; dense output</a:t>
            </a:r>
            <a:r>
              <a:rPr lang="ko-KR" altLang="en-US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으로 변경  </a:t>
            </a:r>
            <a:endParaRPr lang="ko-KR" altLang="en-US" sz="2400" dirty="0">
              <a:solidFill>
                <a:schemeClr val="bg2">
                  <a:lumMod val="1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3" name="Picture 4" descr="https://static.thenounproject.com/png/1743862-200.png">
            <a:hlinkClick r:id="rId3" tooltip="Check"/>
            <a:extLst>
              <a:ext uri="{FF2B5EF4-FFF2-40B4-BE49-F238E27FC236}">
                <a16:creationId xmlns:a16="http://schemas.microsoft.com/office/drawing/2014/main" id="{547CA746-0EDB-4510-9EFD-C6167D86FA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200"/>
                    </a14:imgEffect>
                    <a14:imgEffect>
                      <a14:saturation sat="1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78" y="1073797"/>
            <a:ext cx="331701" cy="31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28C7F38-E035-4320-9D30-46C65572756B}"/>
              </a:ext>
            </a:extLst>
          </p:cNvPr>
          <p:cNvSpPr txBox="1"/>
          <p:nvPr/>
        </p:nvSpPr>
        <p:spPr>
          <a:xfrm>
            <a:off x="772719" y="1467584"/>
            <a:ext cx="111412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en-US" altLang="ko-KR" sz="20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Convolution </a:t>
            </a:r>
            <a:r>
              <a:rPr lang="ko-KR" altLang="en-US" sz="20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된 결과에 </a:t>
            </a:r>
            <a:r>
              <a:rPr lang="en-US" altLang="ko-KR" sz="20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Deconvolution</a:t>
            </a:r>
            <a:r>
              <a:rPr lang="ko-KR" altLang="en-US" sz="20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을 해도 그대로 나오지 않음</a:t>
            </a:r>
            <a:r>
              <a:rPr lang="en-US" altLang="ko-KR" sz="20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Convolution</a:t>
            </a:r>
            <a:r>
              <a:rPr lang="ko-KR" altLang="en-US" sz="20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을 입력값에 대해  미분한 값에 </a:t>
            </a:r>
            <a:r>
              <a:rPr lang="en-US" altLang="ko-KR" sz="20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Y</a:t>
            </a:r>
            <a:r>
              <a:rPr lang="ko-KR" altLang="en-US" sz="20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를 곱한 값이 출력됨 </a:t>
            </a:r>
            <a:r>
              <a:rPr lang="en-US" altLang="ko-KR" sz="20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20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의미상으로 </a:t>
            </a:r>
            <a:r>
              <a:rPr lang="en-US" altLang="ko-KR" sz="20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Convolution</a:t>
            </a:r>
            <a:r>
              <a:rPr lang="ko-KR" altLang="en-US" sz="20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의 </a:t>
            </a:r>
            <a:r>
              <a:rPr lang="en-US" altLang="ko-KR" sz="20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Transpose</a:t>
            </a:r>
            <a:r>
              <a:rPr lang="ko-KR" altLang="en-US" sz="20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를 계산한 것임</a:t>
            </a:r>
            <a:r>
              <a:rPr lang="en-US" altLang="ko-KR" sz="20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 </a:t>
            </a:r>
            <a:r>
              <a:rPr lang="ko-KR" altLang="en-US" sz="20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en-US" altLang="ko-KR" sz="2000">
              <a:solidFill>
                <a:schemeClr val="bg2">
                  <a:lumMod val="1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BA0453F3-C2F1-49F6-A702-80FF1AB782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7560" y="2234462"/>
            <a:ext cx="4916446" cy="4263606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62D0495D-13A9-4A69-AB48-3915534226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71886" y="2384453"/>
            <a:ext cx="5729953" cy="485389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23C1BB23-D41C-4E91-984A-92B83C635AF6}"/>
              </a:ext>
            </a:extLst>
          </p:cNvPr>
          <p:cNvSpPr/>
          <p:nvPr/>
        </p:nvSpPr>
        <p:spPr>
          <a:xfrm>
            <a:off x="5871886" y="2469672"/>
            <a:ext cx="3761454" cy="394657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꺾인 연결선 6">
            <a:extLst>
              <a:ext uri="{FF2B5EF4-FFF2-40B4-BE49-F238E27FC236}">
                <a16:creationId xmlns:a16="http://schemas.microsoft.com/office/drawing/2014/main" id="{6D4C8E27-C2EF-4B45-B0F5-FD479725F897}"/>
              </a:ext>
            </a:extLst>
          </p:cNvPr>
          <p:cNvCxnSpPr>
            <a:stCxn id="23" idx="2"/>
          </p:cNvCxnSpPr>
          <p:nvPr/>
        </p:nvCxnSpPr>
        <p:spPr>
          <a:xfrm rot="16200000" flipH="1">
            <a:off x="9400565" y="1216376"/>
            <a:ext cx="12700" cy="3295905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6BE24E9-FDD9-4985-B85C-1C543FA15C81}"/>
              </a:ext>
            </a:extLst>
          </p:cNvPr>
          <p:cNvSpPr txBox="1"/>
          <p:nvPr/>
        </p:nvSpPr>
        <p:spPr>
          <a:xfrm>
            <a:off x="5871887" y="3209584"/>
            <a:ext cx="63141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ko-KR" altLang="en-US" sz="20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크기는 같지만</a:t>
            </a:r>
            <a:r>
              <a:rPr lang="en-US" altLang="ko-KR" sz="20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20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연산의 결과는 다를 수 있기에 </a:t>
            </a:r>
            <a:r>
              <a:rPr lang="en-US" altLang="ko-KR" sz="20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Deconvolution</a:t>
            </a:r>
            <a:r>
              <a:rPr lang="ko-KR" altLang="en-US" sz="20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이라는 표현은 수학적으로는 정확하지 않음 </a:t>
            </a:r>
            <a:endParaRPr lang="en-US" altLang="ko-KR" sz="2000" dirty="0">
              <a:solidFill>
                <a:schemeClr val="bg2">
                  <a:lumMod val="1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6063DA2-B5DE-4454-A8AB-70FFB8209E09}"/>
              </a:ext>
            </a:extLst>
          </p:cNvPr>
          <p:cNvSpPr/>
          <p:nvPr/>
        </p:nvSpPr>
        <p:spPr>
          <a:xfrm>
            <a:off x="11218381" y="271708"/>
            <a:ext cx="245582" cy="24558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95969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674FF39-3B2D-432A-961E-F38F91EC5418}"/>
              </a:ext>
            </a:extLst>
          </p:cNvPr>
          <p:cNvSpPr txBox="1"/>
          <p:nvPr/>
        </p:nvSpPr>
        <p:spPr>
          <a:xfrm>
            <a:off x="633402" y="104751"/>
            <a:ext cx="9592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Fully convolution networks</a:t>
            </a:r>
            <a:endParaRPr lang="ko-KR" altLang="en-US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9F2209-AF71-4128-9A6B-9B71A5BF0783}"/>
              </a:ext>
            </a:extLst>
          </p:cNvPr>
          <p:cNvSpPr txBox="1"/>
          <p:nvPr/>
        </p:nvSpPr>
        <p:spPr>
          <a:xfrm>
            <a:off x="633401" y="575761"/>
            <a:ext cx="9517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(3) Upsampling is backwards strided convolution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7F2686-3CE1-4BE2-9E69-0B540C801E4D}"/>
              </a:ext>
            </a:extLst>
          </p:cNvPr>
          <p:cNvSpPr txBox="1"/>
          <p:nvPr/>
        </p:nvSpPr>
        <p:spPr>
          <a:xfrm>
            <a:off x="50852" y="61401"/>
            <a:ext cx="7938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</a:t>
            </a:r>
            <a:endParaRPr lang="ko-KR" altLang="en-US" sz="5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81E3AD25-E274-4C1F-A6C4-222A1634A4B2}"/>
              </a:ext>
            </a:extLst>
          </p:cNvPr>
          <p:cNvCxnSpPr>
            <a:cxnSpLocks/>
          </p:cNvCxnSpPr>
          <p:nvPr/>
        </p:nvCxnSpPr>
        <p:spPr>
          <a:xfrm>
            <a:off x="5595888" y="6561125"/>
            <a:ext cx="6318052" cy="0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B7A196-FF4C-4A73-A6F2-2138192B8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28</a:t>
            </a:fld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99C5ABE-7D34-42D2-9A42-D466DC11206A}"/>
              </a:ext>
            </a:extLst>
          </p:cNvPr>
          <p:cNvSpPr/>
          <p:nvPr/>
        </p:nvSpPr>
        <p:spPr>
          <a:xfrm>
            <a:off x="10763794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C1CD7C2-5C32-4A67-B767-E1B989B7CF0C}"/>
              </a:ext>
            </a:extLst>
          </p:cNvPr>
          <p:cNvSpPr/>
          <p:nvPr/>
        </p:nvSpPr>
        <p:spPr>
          <a:xfrm>
            <a:off x="11668358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0CB6CE1-F88E-4EA5-887B-13FB62B73E4A}"/>
              </a:ext>
            </a:extLst>
          </p:cNvPr>
          <p:cNvSpPr txBox="1"/>
          <p:nvPr/>
        </p:nvSpPr>
        <p:spPr>
          <a:xfrm>
            <a:off x="867560" y="1000143"/>
            <a:ext cx="10864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Convolution vs Transposed Convolution</a:t>
            </a:r>
            <a:endParaRPr lang="ko-KR" altLang="en-US" sz="2400" dirty="0">
              <a:solidFill>
                <a:schemeClr val="bg2">
                  <a:lumMod val="1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3" name="Picture 4" descr="https://static.thenounproject.com/png/1743862-200.png">
            <a:hlinkClick r:id="rId2" tooltip="Check"/>
            <a:extLst>
              <a:ext uri="{FF2B5EF4-FFF2-40B4-BE49-F238E27FC236}">
                <a16:creationId xmlns:a16="http://schemas.microsoft.com/office/drawing/2014/main" id="{547CA746-0EDB-4510-9EFD-C6167D86FA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  <a14:imgEffect>
                      <a14:saturation sat="1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78" y="1073797"/>
            <a:ext cx="331701" cy="31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00ADE480-E8F4-4A80-8A25-BF3E945091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5686" y="2507568"/>
            <a:ext cx="2790825" cy="3895725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21F20517-8267-479F-9AB2-E180F9E411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3520" y="1860225"/>
            <a:ext cx="5743575" cy="1171575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B8EE69B6-6F60-48CC-BE68-3A2A866D46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17095" y="1654004"/>
            <a:ext cx="2076450" cy="1009650"/>
          </a:xfrm>
          <a:prstGeom prst="rect">
            <a:avLst/>
          </a:prstGeom>
        </p:spPr>
      </p:pic>
      <p:grpSp>
        <p:nvGrpSpPr>
          <p:cNvPr id="29" name="그룹 28">
            <a:extLst>
              <a:ext uri="{FF2B5EF4-FFF2-40B4-BE49-F238E27FC236}">
                <a16:creationId xmlns:a16="http://schemas.microsoft.com/office/drawing/2014/main" id="{3BC42B6A-E62E-48CF-993D-EA275B4842D1}"/>
              </a:ext>
            </a:extLst>
          </p:cNvPr>
          <p:cNvGrpSpPr/>
          <p:nvPr/>
        </p:nvGrpSpPr>
        <p:grpSpPr>
          <a:xfrm>
            <a:off x="138163" y="3754611"/>
            <a:ext cx="8317860" cy="1226691"/>
            <a:chOff x="164289" y="3014382"/>
            <a:chExt cx="11807419" cy="1246143"/>
          </a:xfrm>
        </p:grpSpPr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85FE064E-C0F4-4C86-953C-0847796B358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64289" y="3014382"/>
              <a:ext cx="5695950" cy="1066800"/>
            </a:xfrm>
            <a:prstGeom prst="rect">
              <a:avLst/>
            </a:prstGeom>
          </p:spPr>
        </p:pic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0627DDCC-CA7F-45BD-B267-D936D620EFD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1320"/>
            <a:stretch/>
          </p:blipFill>
          <p:spPr>
            <a:xfrm>
              <a:off x="5749365" y="3031800"/>
              <a:ext cx="6222343" cy="1228725"/>
            </a:xfrm>
            <a:prstGeom prst="rect">
              <a:avLst/>
            </a:prstGeom>
          </p:spPr>
        </p:pic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34A57E2B-4BF3-478E-8E6D-79A4516C852E}"/>
              </a:ext>
            </a:extLst>
          </p:cNvPr>
          <p:cNvSpPr txBox="1"/>
          <p:nvPr/>
        </p:nvSpPr>
        <p:spPr>
          <a:xfrm>
            <a:off x="5512130" y="6586292"/>
            <a:ext cx="621997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출처 </a:t>
            </a:r>
            <a:r>
              <a:rPr lang="en-US" altLang="ko-KR" sz="900"/>
              <a:t>: </a:t>
            </a:r>
            <a:r>
              <a:rPr lang="en-US" altLang="ko-KR" sz="900">
                <a:hlinkClick r:id="rId10"/>
              </a:rPr>
              <a:t>https://github.com/vdumoulin/conv_arithmetic</a:t>
            </a:r>
            <a:endParaRPr lang="ko-KR" altLang="en-US" sz="90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A25BAA3-F51F-4376-B518-EF2939098A72}"/>
              </a:ext>
            </a:extLst>
          </p:cNvPr>
          <p:cNvSpPr/>
          <p:nvPr/>
        </p:nvSpPr>
        <p:spPr>
          <a:xfrm>
            <a:off x="11218381" y="271708"/>
            <a:ext cx="245582" cy="24558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16443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674FF39-3B2D-432A-961E-F38F91EC5418}"/>
              </a:ext>
            </a:extLst>
          </p:cNvPr>
          <p:cNvSpPr txBox="1"/>
          <p:nvPr/>
        </p:nvSpPr>
        <p:spPr>
          <a:xfrm>
            <a:off x="633402" y="104751"/>
            <a:ext cx="9592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Fully convolution networks</a:t>
            </a:r>
            <a:endParaRPr lang="ko-KR" altLang="en-US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9F2209-AF71-4128-9A6B-9B71A5BF0783}"/>
              </a:ext>
            </a:extLst>
          </p:cNvPr>
          <p:cNvSpPr txBox="1"/>
          <p:nvPr/>
        </p:nvSpPr>
        <p:spPr>
          <a:xfrm>
            <a:off x="633401" y="575761"/>
            <a:ext cx="9517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(3) Upsampling is backwards strided convolution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7F2686-3CE1-4BE2-9E69-0B540C801E4D}"/>
              </a:ext>
            </a:extLst>
          </p:cNvPr>
          <p:cNvSpPr txBox="1"/>
          <p:nvPr/>
        </p:nvSpPr>
        <p:spPr>
          <a:xfrm>
            <a:off x="50852" y="61401"/>
            <a:ext cx="7938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</a:t>
            </a:r>
            <a:endParaRPr lang="ko-KR" altLang="en-US" sz="5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81E3AD25-E274-4C1F-A6C4-222A1634A4B2}"/>
              </a:ext>
            </a:extLst>
          </p:cNvPr>
          <p:cNvCxnSpPr>
            <a:cxnSpLocks/>
          </p:cNvCxnSpPr>
          <p:nvPr/>
        </p:nvCxnSpPr>
        <p:spPr>
          <a:xfrm>
            <a:off x="5595888" y="6561125"/>
            <a:ext cx="6318052" cy="0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B7A196-FF4C-4A73-A6F2-2138192B8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29</a:t>
            </a:fld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99C5ABE-7D34-42D2-9A42-D466DC11206A}"/>
              </a:ext>
            </a:extLst>
          </p:cNvPr>
          <p:cNvSpPr/>
          <p:nvPr/>
        </p:nvSpPr>
        <p:spPr>
          <a:xfrm>
            <a:off x="10763794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C1CD7C2-5C32-4A67-B767-E1B989B7CF0C}"/>
              </a:ext>
            </a:extLst>
          </p:cNvPr>
          <p:cNvSpPr/>
          <p:nvPr/>
        </p:nvSpPr>
        <p:spPr>
          <a:xfrm>
            <a:off x="11668358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0CB6CE1-F88E-4EA5-887B-13FB62B73E4A}"/>
              </a:ext>
            </a:extLst>
          </p:cNvPr>
          <p:cNvSpPr txBox="1"/>
          <p:nvPr/>
        </p:nvSpPr>
        <p:spPr>
          <a:xfrm>
            <a:off x="867560" y="1000143"/>
            <a:ext cx="10864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Convolution vs Transposed Convolution</a:t>
            </a:r>
            <a:endParaRPr lang="ko-KR" altLang="en-US" sz="2400" dirty="0">
              <a:solidFill>
                <a:schemeClr val="bg2">
                  <a:lumMod val="1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3" name="Picture 4" descr="https://static.thenounproject.com/png/1743862-200.png">
            <a:hlinkClick r:id="rId2" tooltip="Check"/>
            <a:extLst>
              <a:ext uri="{FF2B5EF4-FFF2-40B4-BE49-F238E27FC236}">
                <a16:creationId xmlns:a16="http://schemas.microsoft.com/office/drawing/2014/main" id="{547CA746-0EDB-4510-9EFD-C6167D86FA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  <a14:imgEffect>
                      <a14:saturation sat="1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78" y="1073797"/>
            <a:ext cx="331701" cy="31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6DD64B61-79CB-41F8-B087-54822F26D3A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7412"/>
          <a:stretch/>
        </p:blipFill>
        <p:spPr>
          <a:xfrm>
            <a:off x="6886280" y="584598"/>
            <a:ext cx="3020455" cy="1171575"/>
          </a:xfrm>
          <a:prstGeom prst="rect">
            <a:avLst/>
          </a:prstGeom>
        </p:spPr>
      </p:pic>
      <p:cxnSp>
        <p:nvCxnSpPr>
          <p:cNvPr id="22" name="꺾인 연결선 26">
            <a:extLst>
              <a:ext uri="{FF2B5EF4-FFF2-40B4-BE49-F238E27FC236}">
                <a16:creationId xmlns:a16="http://schemas.microsoft.com/office/drawing/2014/main" id="{EE59DC0A-CA9F-49D9-8EB6-1A1A206B79B7}"/>
              </a:ext>
            </a:extLst>
          </p:cNvPr>
          <p:cNvCxnSpPr/>
          <p:nvPr/>
        </p:nvCxnSpPr>
        <p:spPr>
          <a:xfrm rot="5400000">
            <a:off x="5970785" y="2544866"/>
            <a:ext cx="1931027" cy="566217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그림 22">
            <a:extLst>
              <a:ext uri="{FF2B5EF4-FFF2-40B4-BE49-F238E27FC236}">
                <a16:creationId xmlns:a16="http://schemas.microsoft.com/office/drawing/2014/main" id="{DC3C64CA-FD54-4C8D-AA33-7347AE3479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87318" y="1774508"/>
            <a:ext cx="3557813" cy="4677490"/>
          </a:xfrm>
          <a:prstGeom prst="rect">
            <a:avLst/>
          </a:prstGeom>
        </p:spPr>
      </p:pic>
      <p:cxnSp>
        <p:nvCxnSpPr>
          <p:cNvPr id="24" name="꺾인 연결선 14">
            <a:extLst>
              <a:ext uri="{FF2B5EF4-FFF2-40B4-BE49-F238E27FC236}">
                <a16:creationId xmlns:a16="http://schemas.microsoft.com/office/drawing/2014/main" id="{DE0450C8-86FC-4F53-BC34-A919E669EF17}"/>
              </a:ext>
            </a:extLst>
          </p:cNvPr>
          <p:cNvCxnSpPr>
            <a:cxnSpLocks/>
          </p:cNvCxnSpPr>
          <p:nvPr/>
        </p:nvCxnSpPr>
        <p:spPr>
          <a:xfrm rot="10800000">
            <a:off x="1270050" y="5189393"/>
            <a:ext cx="7432232" cy="1118793"/>
          </a:xfrm>
          <a:prstGeom prst="bentConnector3">
            <a:avLst>
              <a:gd name="adj1" fmla="val 105677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9D32BC4F-EBC5-419E-9094-8A7B947C8823}"/>
              </a:ext>
            </a:extLst>
          </p:cNvPr>
          <p:cNvSpPr txBox="1"/>
          <p:nvPr/>
        </p:nvSpPr>
        <p:spPr>
          <a:xfrm>
            <a:off x="1301046" y="5934425"/>
            <a:ext cx="6060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ko-KR" altLang="en-US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출력값을 입력값으로 미분한 값 </a:t>
            </a:r>
            <a:r>
              <a:rPr lang="en-US" altLang="ko-KR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출력값 </a:t>
            </a:r>
            <a:r>
              <a:rPr lang="en-US" altLang="ko-KR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Convolution</a:t>
            </a:r>
            <a:r>
              <a:rPr lang="ko-KR" altLang="en-US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한 결과</a:t>
            </a:r>
            <a:r>
              <a:rPr lang="en-US" altLang="ko-KR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lang="en-US" altLang="ko-KR" dirty="0">
              <a:solidFill>
                <a:schemeClr val="bg2">
                  <a:lumMod val="1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C4DE5B66-7812-4D31-8E41-496964F7A3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9974" y="1826576"/>
            <a:ext cx="5629275" cy="3933825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A54B26F3-1042-41B8-B327-9D98BB903FA4}"/>
              </a:ext>
            </a:extLst>
          </p:cNvPr>
          <p:cNvSpPr txBox="1"/>
          <p:nvPr/>
        </p:nvSpPr>
        <p:spPr>
          <a:xfrm>
            <a:off x="5512130" y="6586292"/>
            <a:ext cx="621997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출처 </a:t>
            </a:r>
            <a:r>
              <a:rPr lang="en-US" altLang="ko-KR" sz="900"/>
              <a:t>: https://www.slideshare.net/ssuserb208cc1/transposed-convolution</a:t>
            </a:r>
            <a:endParaRPr lang="ko-KR" altLang="en-US" sz="90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86411D8-24E5-493C-A150-EBDBE4E82369}"/>
              </a:ext>
            </a:extLst>
          </p:cNvPr>
          <p:cNvSpPr/>
          <p:nvPr/>
        </p:nvSpPr>
        <p:spPr>
          <a:xfrm>
            <a:off x="11218381" y="271708"/>
            <a:ext cx="245582" cy="24558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09484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E37BAF6E-E1AE-4A84-B153-D0482D2ABC7E}"/>
              </a:ext>
            </a:extLst>
          </p:cNvPr>
          <p:cNvCxnSpPr>
            <a:cxnSpLocks/>
          </p:cNvCxnSpPr>
          <p:nvPr/>
        </p:nvCxnSpPr>
        <p:spPr>
          <a:xfrm>
            <a:off x="5327440" y="6561125"/>
            <a:ext cx="6518729" cy="0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601FED1-02A9-46A8-B14B-8E9C85A0D60B}"/>
              </a:ext>
            </a:extLst>
          </p:cNvPr>
          <p:cNvSpPr txBox="1"/>
          <p:nvPr/>
        </p:nvSpPr>
        <p:spPr>
          <a:xfrm>
            <a:off x="5243682" y="6586292"/>
            <a:ext cx="621997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출처 </a:t>
            </a:r>
            <a:r>
              <a:rPr lang="en-US" altLang="ko-KR" sz="900"/>
              <a:t>: CS231n, 11. Detection and Segmentation </a:t>
            </a:r>
            <a:endParaRPr lang="en-US" altLang="ko-KR" sz="9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74FF39-3B2D-432A-961E-F38F91EC5418}"/>
              </a:ext>
            </a:extLst>
          </p:cNvPr>
          <p:cNvSpPr txBox="1"/>
          <p:nvPr/>
        </p:nvSpPr>
        <p:spPr>
          <a:xfrm>
            <a:off x="633402" y="104751"/>
            <a:ext cx="9592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Semantic Segmentation</a:t>
            </a:r>
            <a:r>
              <a:rPr lang="ko-KR" altLang="en-US" sz="3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이란</a:t>
            </a:r>
            <a:r>
              <a:rPr lang="en-US" altLang="ko-KR" sz="3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? </a:t>
            </a:r>
            <a:endParaRPr lang="ko-KR" altLang="en-US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9F2209-AF71-4128-9A6B-9B71A5BF0783}"/>
              </a:ext>
            </a:extLst>
          </p:cNvPr>
          <p:cNvSpPr txBox="1"/>
          <p:nvPr/>
        </p:nvSpPr>
        <p:spPr>
          <a:xfrm>
            <a:off x="633401" y="575761"/>
            <a:ext cx="9517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(1) Computer Vision Tasks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7F2686-3CE1-4BE2-9E69-0B540C801E4D}"/>
              </a:ext>
            </a:extLst>
          </p:cNvPr>
          <p:cNvSpPr txBox="1"/>
          <p:nvPr/>
        </p:nvSpPr>
        <p:spPr>
          <a:xfrm>
            <a:off x="50852" y="61401"/>
            <a:ext cx="7938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</a:t>
            </a:r>
            <a:endParaRPr lang="ko-KR" altLang="en-US" sz="5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B1C1F22-F26E-4E16-8209-6100001481B2}"/>
              </a:ext>
            </a:extLst>
          </p:cNvPr>
          <p:cNvSpPr/>
          <p:nvPr/>
        </p:nvSpPr>
        <p:spPr>
          <a:xfrm>
            <a:off x="10763794" y="271708"/>
            <a:ext cx="245582" cy="24558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82399CD-281E-4705-8C02-F21761CFDAA5}"/>
              </a:ext>
            </a:extLst>
          </p:cNvPr>
          <p:cNvSpPr/>
          <p:nvPr/>
        </p:nvSpPr>
        <p:spPr>
          <a:xfrm>
            <a:off x="11218381" y="271708"/>
            <a:ext cx="245582" cy="245582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6BFA0C0-8622-478F-B166-D0A26F4DAF21}"/>
              </a:ext>
            </a:extLst>
          </p:cNvPr>
          <p:cNvSpPr/>
          <p:nvPr/>
        </p:nvSpPr>
        <p:spPr>
          <a:xfrm>
            <a:off x="11668358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B7A196-FF4C-4A73-A6F2-2138192B8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3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BC71AEF-994B-4186-825E-259A04BF32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414" y="1203886"/>
            <a:ext cx="10575171" cy="436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513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674FF39-3B2D-432A-961E-F38F91EC5418}"/>
              </a:ext>
            </a:extLst>
          </p:cNvPr>
          <p:cNvSpPr txBox="1"/>
          <p:nvPr/>
        </p:nvSpPr>
        <p:spPr>
          <a:xfrm>
            <a:off x="633402" y="104751"/>
            <a:ext cx="9592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Fully convolution networks</a:t>
            </a:r>
            <a:endParaRPr lang="ko-KR" altLang="en-US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9F2209-AF71-4128-9A6B-9B71A5BF0783}"/>
              </a:ext>
            </a:extLst>
          </p:cNvPr>
          <p:cNvSpPr txBox="1"/>
          <p:nvPr/>
        </p:nvSpPr>
        <p:spPr>
          <a:xfrm>
            <a:off x="633401" y="575761"/>
            <a:ext cx="9517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(3) Upsampling is backwards strided convolution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7F2686-3CE1-4BE2-9E69-0B540C801E4D}"/>
              </a:ext>
            </a:extLst>
          </p:cNvPr>
          <p:cNvSpPr txBox="1"/>
          <p:nvPr/>
        </p:nvSpPr>
        <p:spPr>
          <a:xfrm>
            <a:off x="50852" y="61401"/>
            <a:ext cx="7938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</a:t>
            </a:r>
            <a:endParaRPr lang="ko-KR" altLang="en-US" sz="5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4D84358-6746-4478-8BF0-695B1413FCB7}"/>
              </a:ext>
            </a:extLst>
          </p:cNvPr>
          <p:cNvSpPr txBox="1"/>
          <p:nvPr/>
        </p:nvSpPr>
        <p:spPr>
          <a:xfrm>
            <a:off x="5512130" y="6586292"/>
            <a:ext cx="621997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출처 </a:t>
            </a:r>
            <a:r>
              <a:rPr lang="en-US" altLang="ko-KR" sz="900"/>
              <a:t>: </a:t>
            </a:r>
            <a:r>
              <a:rPr lang="en-US" altLang="ko-KR" sz="900" b="1" i="0" u="none" strike="noStrike">
                <a:effectLst/>
                <a:latin typeface="Roboto"/>
                <a:hlinkClick r:id="rId2"/>
              </a:rPr>
              <a:t>DeepPainter: Painter Classification Using Deep Convolutional Autoencoders</a:t>
            </a:r>
            <a:endParaRPr lang="en-US" altLang="ko-KR" sz="900" dirty="0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81E3AD25-E274-4C1F-A6C4-222A1634A4B2}"/>
              </a:ext>
            </a:extLst>
          </p:cNvPr>
          <p:cNvCxnSpPr>
            <a:cxnSpLocks/>
          </p:cNvCxnSpPr>
          <p:nvPr/>
        </p:nvCxnSpPr>
        <p:spPr>
          <a:xfrm>
            <a:off x="5595888" y="6561125"/>
            <a:ext cx="6318052" cy="0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B7A196-FF4C-4A73-A6F2-2138192B8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30</a:t>
            </a:fld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99C5ABE-7D34-42D2-9A42-D466DC11206A}"/>
              </a:ext>
            </a:extLst>
          </p:cNvPr>
          <p:cNvSpPr/>
          <p:nvPr/>
        </p:nvSpPr>
        <p:spPr>
          <a:xfrm>
            <a:off x="10763794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C1CD7C2-5C32-4A67-B767-E1B989B7CF0C}"/>
              </a:ext>
            </a:extLst>
          </p:cNvPr>
          <p:cNvSpPr/>
          <p:nvPr/>
        </p:nvSpPr>
        <p:spPr>
          <a:xfrm>
            <a:off x="11668358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0CB6CE1-F88E-4EA5-887B-13FB62B73E4A}"/>
              </a:ext>
            </a:extLst>
          </p:cNvPr>
          <p:cNvSpPr txBox="1"/>
          <p:nvPr/>
        </p:nvSpPr>
        <p:spPr>
          <a:xfrm>
            <a:off x="867560" y="1000143"/>
            <a:ext cx="10864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그 외의 </a:t>
            </a:r>
            <a:r>
              <a:rPr lang="en-US" altLang="ko-KR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coarse -&gt; dense output</a:t>
            </a:r>
            <a:r>
              <a:rPr lang="ko-KR" altLang="en-US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으로 변경하는 방법  </a:t>
            </a:r>
            <a:endParaRPr lang="ko-KR" altLang="en-US" sz="2400" dirty="0">
              <a:solidFill>
                <a:schemeClr val="bg2">
                  <a:lumMod val="1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3" name="Picture 4" descr="https://static.thenounproject.com/png/1743862-200.png">
            <a:hlinkClick r:id="rId3" tooltip="Check"/>
            <a:extLst>
              <a:ext uri="{FF2B5EF4-FFF2-40B4-BE49-F238E27FC236}">
                <a16:creationId xmlns:a16="http://schemas.microsoft.com/office/drawing/2014/main" id="{547CA746-0EDB-4510-9EFD-C6167D86FA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200"/>
                    </a14:imgEffect>
                    <a14:imgEffect>
                      <a14:saturation sat="1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78" y="1073797"/>
            <a:ext cx="331701" cy="31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D7786A5-98CA-4091-BBEB-BBF93991E2C7}"/>
              </a:ext>
            </a:extLst>
          </p:cNvPr>
          <p:cNvSpPr txBox="1"/>
          <p:nvPr/>
        </p:nvSpPr>
        <p:spPr>
          <a:xfrm>
            <a:off x="772719" y="1467584"/>
            <a:ext cx="1114122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latinLnBrk="0">
              <a:buFontTx/>
              <a:buAutoNum type="arabicPeriod"/>
            </a:pP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Pooling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을 사용하지 않거나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, Pooling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의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Stride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를 줄임으로서 애초에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Feature map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을 늘리는 경우 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914400" lvl="1" indent="-457200" latinLnBrk="0">
              <a:buFont typeface="Arial" panose="020B0604020202020204" pitchFamily="34" charset="0"/>
              <a:buChar char="•"/>
            </a:pP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파라미터가 너무 많아지는 문제가 있음 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914400" lvl="1" indent="-457200" latinLnBrk="0">
              <a:buFont typeface="Arial" panose="020B0604020202020204" pitchFamily="34" charset="0"/>
              <a:buChar char="•"/>
            </a:pP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Receptive Field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가 작아짐 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indent="-457200" latinLnBrk="0">
              <a:buFontTx/>
              <a:buAutoNum type="arabicPeriod"/>
            </a:pP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indent="-457200" latinLnBrk="0">
              <a:buFontTx/>
              <a:buAutoNum type="arabicPeriod"/>
            </a:pP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Unpooling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을 이용한 방법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(Max Unpooling, Bilinear interpolation )</a:t>
            </a:r>
          </a:p>
        </p:txBody>
      </p:sp>
      <p:pic>
        <p:nvPicPr>
          <p:cNvPr id="2050" name="Picture 2" descr="Pooling and unpooling layers. For each pooling layer, the max locations are stored. These locations are then used in unpooling layer.  ">
            <a:extLst>
              <a:ext uri="{FF2B5EF4-FFF2-40B4-BE49-F238E27FC236}">
                <a16:creationId xmlns:a16="http://schemas.microsoft.com/office/drawing/2014/main" id="{FE883CFF-53C8-49FA-8D25-1A37C4393E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8721" y="3214502"/>
            <a:ext cx="5795998" cy="3258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0E8C48CC-B760-4272-96D7-77AD4E9A0A26}"/>
              </a:ext>
            </a:extLst>
          </p:cNvPr>
          <p:cNvSpPr/>
          <p:nvPr/>
        </p:nvSpPr>
        <p:spPr>
          <a:xfrm>
            <a:off x="11218381" y="271708"/>
            <a:ext cx="245582" cy="24558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61925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674FF39-3B2D-432A-961E-F38F91EC5418}"/>
              </a:ext>
            </a:extLst>
          </p:cNvPr>
          <p:cNvSpPr txBox="1"/>
          <p:nvPr/>
        </p:nvSpPr>
        <p:spPr>
          <a:xfrm>
            <a:off x="633402" y="104751"/>
            <a:ext cx="9592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Fully convolution networks</a:t>
            </a:r>
            <a:endParaRPr lang="ko-KR" altLang="en-US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9F2209-AF71-4128-9A6B-9B71A5BF0783}"/>
              </a:ext>
            </a:extLst>
          </p:cNvPr>
          <p:cNvSpPr txBox="1"/>
          <p:nvPr/>
        </p:nvSpPr>
        <p:spPr>
          <a:xfrm>
            <a:off x="633401" y="575761"/>
            <a:ext cx="9517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(4)Patchwise training is loss sampling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7F2686-3CE1-4BE2-9E69-0B540C801E4D}"/>
              </a:ext>
            </a:extLst>
          </p:cNvPr>
          <p:cNvSpPr txBox="1"/>
          <p:nvPr/>
        </p:nvSpPr>
        <p:spPr>
          <a:xfrm>
            <a:off x="50852" y="61401"/>
            <a:ext cx="7938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</a:t>
            </a:r>
            <a:endParaRPr lang="ko-KR" altLang="en-US" sz="5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4D84358-6746-4478-8BF0-695B1413FCB7}"/>
              </a:ext>
            </a:extLst>
          </p:cNvPr>
          <p:cNvSpPr txBox="1"/>
          <p:nvPr/>
        </p:nvSpPr>
        <p:spPr>
          <a:xfrm>
            <a:off x="5512130" y="6586292"/>
            <a:ext cx="621997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출처 </a:t>
            </a:r>
            <a:r>
              <a:rPr lang="en-US" altLang="ko-KR" sz="900"/>
              <a:t>: Patch-based Convolutional Neural Network for Whole Slide Tissue Image Classification</a:t>
            </a:r>
            <a:endParaRPr lang="en-US" altLang="ko-KR" sz="900" dirty="0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81E3AD25-E274-4C1F-A6C4-222A1634A4B2}"/>
              </a:ext>
            </a:extLst>
          </p:cNvPr>
          <p:cNvCxnSpPr>
            <a:cxnSpLocks/>
          </p:cNvCxnSpPr>
          <p:nvPr/>
        </p:nvCxnSpPr>
        <p:spPr>
          <a:xfrm>
            <a:off x="5595888" y="6561125"/>
            <a:ext cx="6318052" cy="0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B7A196-FF4C-4A73-A6F2-2138192B8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31</a:t>
            </a:fld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99C5ABE-7D34-42D2-9A42-D466DC11206A}"/>
              </a:ext>
            </a:extLst>
          </p:cNvPr>
          <p:cNvSpPr/>
          <p:nvPr/>
        </p:nvSpPr>
        <p:spPr>
          <a:xfrm>
            <a:off x="10763794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C1CD7C2-5C32-4A67-B767-E1B989B7CF0C}"/>
              </a:ext>
            </a:extLst>
          </p:cNvPr>
          <p:cNvSpPr/>
          <p:nvPr/>
        </p:nvSpPr>
        <p:spPr>
          <a:xfrm>
            <a:off x="11668358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0CB6CE1-F88E-4EA5-887B-13FB62B73E4A}"/>
              </a:ext>
            </a:extLst>
          </p:cNvPr>
          <p:cNvSpPr txBox="1"/>
          <p:nvPr/>
        </p:nvSpPr>
        <p:spPr>
          <a:xfrm>
            <a:off x="867560" y="1000143"/>
            <a:ext cx="10864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What is the Patch-wise Training?</a:t>
            </a:r>
            <a:endParaRPr lang="ko-KR" altLang="en-US" sz="2400" dirty="0">
              <a:solidFill>
                <a:schemeClr val="bg2">
                  <a:lumMod val="1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3" name="Picture 4" descr="https://static.thenounproject.com/png/1743862-200.png">
            <a:hlinkClick r:id="rId2" tooltip="Check"/>
            <a:extLst>
              <a:ext uri="{FF2B5EF4-FFF2-40B4-BE49-F238E27FC236}">
                <a16:creationId xmlns:a16="http://schemas.microsoft.com/office/drawing/2014/main" id="{547CA746-0EDB-4510-9EFD-C6167D86FA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  <a14:imgEffect>
                      <a14:saturation sat="1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78" y="1073797"/>
            <a:ext cx="331701" cy="31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B2E51DB-673B-47E1-9190-556ADC0FB1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8401" y="1678061"/>
            <a:ext cx="3696951" cy="460417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3ED66D9-C86B-4302-A5B6-EE8C91AF89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6983" y="1660069"/>
            <a:ext cx="3962400" cy="4019550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3DC2DB09-C9DD-43F0-891B-C1BE13EC56A8}"/>
              </a:ext>
            </a:extLst>
          </p:cNvPr>
          <p:cNvSpPr/>
          <p:nvPr/>
        </p:nvSpPr>
        <p:spPr>
          <a:xfrm>
            <a:off x="11218381" y="271708"/>
            <a:ext cx="245582" cy="24558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57813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>
            <a:extLst>
              <a:ext uri="{FF2B5EF4-FFF2-40B4-BE49-F238E27FC236}">
                <a16:creationId xmlns:a16="http://schemas.microsoft.com/office/drawing/2014/main" id="{65E00649-49D9-4551-AF4A-16E2F0E077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4014" b="59219"/>
          <a:stretch/>
        </p:blipFill>
        <p:spPr>
          <a:xfrm>
            <a:off x="540723" y="1838404"/>
            <a:ext cx="1937633" cy="120875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674FF39-3B2D-432A-961E-F38F91EC5418}"/>
              </a:ext>
            </a:extLst>
          </p:cNvPr>
          <p:cNvSpPr txBox="1"/>
          <p:nvPr/>
        </p:nvSpPr>
        <p:spPr>
          <a:xfrm>
            <a:off x="633402" y="104751"/>
            <a:ext cx="9592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Fully convolution networks</a:t>
            </a:r>
            <a:endParaRPr lang="ko-KR" altLang="en-US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9F2209-AF71-4128-9A6B-9B71A5BF0783}"/>
              </a:ext>
            </a:extLst>
          </p:cNvPr>
          <p:cNvSpPr txBox="1"/>
          <p:nvPr/>
        </p:nvSpPr>
        <p:spPr>
          <a:xfrm>
            <a:off x="633401" y="575761"/>
            <a:ext cx="9517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(4)Patchwise training is loss sampling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7F2686-3CE1-4BE2-9E69-0B540C801E4D}"/>
              </a:ext>
            </a:extLst>
          </p:cNvPr>
          <p:cNvSpPr txBox="1"/>
          <p:nvPr/>
        </p:nvSpPr>
        <p:spPr>
          <a:xfrm>
            <a:off x="50852" y="61401"/>
            <a:ext cx="7938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</a:t>
            </a:r>
            <a:endParaRPr lang="ko-KR" altLang="en-US" sz="5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4D84358-6746-4478-8BF0-695B1413FCB7}"/>
              </a:ext>
            </a:extLst>
          </p:cNvPr>
          <p:cNvSpPr txBox="1"/>
          <p:nvPr/>
        </p:nvSpPr>
        <p:spPr>
          <a:xfrm>
            <a:off x="5512130" y="6586292"/>
            <a:ext cx="621997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출처 </a:t>
            </a:r>
            <a:r>
              <a:rPr lang="en-US" altLang="ko-KR" sz="900"/>
              <a:t>: https://stackoverflow.com/questions/42636685/patch-wise-training-and-fully-convolutional-training-in-fcn</a:t>
            </a:r>
            <a:endParaRPr lang="en-US" altLang="ko-KR" sz="900" dirty="0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81E3AD25-E274-4C1F-A6C4-222A1634A4B2}"/>
              </a:ext>
            </a:extLst>
          </p:cNvPr>
          <p:cNvCxnSpPr>
            <a:cxnSpLocks/>
          </p:cNvCxnSpPr>
          <p:nvPr/>
        </p:nvCxnSpPr>
        <p:spPr>
          <a:xfrm>
            <a:off x="5595888" y="6561125"/>
            <a:ext cx="6318052" cy="0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B7A196-FF4C-4A73-A6F2-2138192B8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32</a:t>
            </a:fld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99C5ABE-7D34-42D2-9A42-D466DC11206A}"/>
              </a:ext>
            </a:extLst>
          </p:cNvPr>
          <p:cNvSpPr/>
          <p:nvPr/>
        </p:nvSpPr>
        <p:spPr>
          <a:xfrm>
            <a:off x="10763794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C1CD7C2-5C32-4A67-B767-E1B989B7CF0C}"/>
              </a:ext>
            </a:extLst>
          </p:cNvPr>
          <p:cNvSpPr/>
          <p:nvPr/>
        </p:nvSpPr>
        <p:spPr>
          <a:xfrm>
            <a:off x="11668358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0CB6CE1-F88E-4EA5-887B-13FB62B73E4A}"/>
              </a:ext>
            </a:extLst>
          </p:cNvPr>
          <p:cNvSpPr txBox="1"/>
          <p:nvPr/>
        </p:nvSpPr>
        <p:spPr>
          <a:xfrm>
            <a:off x="867560" y="1000143"/>
            <a:ext cx="10864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Patchwise training vs fully convolutional training</a:t>
            </a:r>
            <a:endParaRPr lang="ko-KR" altLang="en-US" sz="2400" dirty="0">
              <a:solidFill>
                <a:schemeClr val="bg2">
                  <a:lumMod val="1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3" name="Picture 4" descr="https://static.thenounproject.com/png/1743862-200.png">
            <a:hlinkClick r:id="rId3" tooltip="Check"/>
            <a:extLst>
              <a:ext uri="{FF2B5EF4-FFF2-40B4-BE49-F238E27FC236}">
                <a16:creationId xmlns:a16="http://schemas.microsoft.com/office/drawing/2014/main" id="{547CA746-0EDB-4510-9EFD-C6167D86FA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200"/>
                    </a14:imgEffect>
                    <a14:imgEffect>
                      <a14:saturation sat="1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78" y="1073797"/>
            <a:ext cx="331701" cy="31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522D4DFA-2FC6-42A7-8DD8-D88F0A2ACE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520" r="64014"/>
          <a:stretch/>
        </p:blipFill>
        <p:spPr>
          <a:xfrm>
            <a:off x="4472989" y="2038459"/>
            <a:ext cx="1937633" cy="146661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A4BEFA9-ADC4-486C-90EE-88B2A6D2B1EF}"/>
              </a:ext>
            </a:extLst>
          </p:cNvPr>
          <p:cNvSpPr txBox="1"/>
          <p:nvPr/>
        </p:nvSpPr>
        <p:spPr>
          <a:xfrm>
            <a:off x="918441" y="1638349"/>
            <a:ext cx="26040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[patchwise training]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046CAA4-EFA3-4DCF-8327-77C21B07460D}"/>
              </a:ext>
            </a:extLst>
          </p:cNvPr>
          <p:cNvSpPr txBox="1"/>
          <p:nvPr/>
        </p:nvSpPr>
        <p:spPr>
          <a:xfrm>
            <a:off x="3900220" y="1638349"/>
            <a:ext cx="34409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[fully convolutional training]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5588669-DC31-43A1-BDD4-E29C9802ED95}"/>
              </a:ext>
            </a:extLst>
          </p:cNvPr>
          <p:cNvSpPr txBox="1"/>
          <p:nvPr/>
        </p:nvSpPr>
        <p:spPr>
          <a:xfrm>
            <a:off x="772719" y="3675942"/>
            <a:ext cx="1114122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latinLnBrk="0">
              <a:buFontTx/>
              <a:buAutoNum type="arabicPeriod"/>
            </a:pP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patchwise training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을 사용시에 효과적인 학습이 가능 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914400" lvl="1" indent="-457200" latinLnBrk="0">
              <a:buFont typeface="Arial" panose="020B0604020202020204" pitchFamily="34" charset="0"/>
              <a:buChar char="•"/>
            </a:pP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배경과 같이 사진의 대부분을 차지하는 영역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en-US" altLang="ko-KR" sz="2000" b="0" i="0">
                <a:solidFill>
                  <a:srgbClr val="242729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redundancy</a:t>
            </a:r>
            <a:r>
              <a:rPr lang="en-US" altLang="ko-KR" sz="2000" b="0" i="0">
                <a:solidFill>
                  <a:srgbClr val="242729"/>
                </a:solidFill>
                <a:effectLst/>
                <a:latin typeface="Arial" panose="020B0604020202020204" pitchFamily="34" charset="0"/>
              </a:rPr>
              <a:t>)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을 학습에서 제외할 수 있음 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914400" lvl="1" indent="-457200" latinLnBrk="0">
              <a:buFont typeface="Arial" panose="020B0604020202020204" pitchFamily="34" charset="0"/>
              <a:buChar char="•"/>
            </a:pP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샘플링을 통해 클래스간의 균형을 맞출 수 있음 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914400" lvl="1" indent="-457200" latinLnBrk="0">
              <a:buFont typeface="Arial" panose="020B0604020202020204" pitchFamily="34" charset="0"/>
              <a:buChar char="•"/>
            </a:pP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Fully convolutional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의 경우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pixel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이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sptial correlation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을 가지는데 이를 해결할 수 있음 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914400" lvl="1" indent="-457200" latinLnBrk="0">
              <a:buFont typeface="Arial" panose="020B0604020202020204" pitchFamily="34" charset="0"/>
              <a:buChar char="•"/>
            </a:pP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학습데이터와 검증데이터간의 분포를 비슷하게 맞출 수 있음 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371600" lvl="2" indent="-457200" latinLnBrk="0">
              <a:buFont typeface="Arial" panose="020B0604020202020204" pitchFamily="34" charset="0"/>
              <a:buChar char="•"/>
            </a:pP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이를 통해 수렴하는 속도도 빨라지는 장점이 있음 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914400" lvl="1" indent="-457200" latinLnBrk="0">
              <a:buFont typeface="Arial" panose="020B0604020202020204" pitchFamily="34" charset="0"/>
              <a:buChar char="•"/>
            </a:pP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C468733-5839-4D82-9B80-636B5B9672FF}"/>
              </a:ext>
            </a:extLst>
          </p:cNvPr>
          <p:cNvSpPr/>
          <p:nvPr/>
        </p:nvSpPr>
        <p:spPr>
          <a:xfrm>
            <a:off x="11218381" y="271708"/>
            <a:ext cx="245582" cy="24558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97143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674FF39-3B2D-432A-961E-F38F91EC5418}"/>
              </a:ext>
            </a:extLst>
          </p:cNvPr>
          <p:cNvSpPr txBox="1"/>
          <p:nvPr/>
        </p:nvSpPr>
        <p:spPr>
          <a:xfrm>
            <a:off x="633402" y="104751"/>
            <a:ext cx="9592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Fully convolution networks</a:t>
            </a:r>
            <a:endParaRPr lang="ko-KR" altLang="en-US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9F2209-AF71-4128-9A6B-9B71A5BF0783}"/>
              </a:ext>
            </a:extLst>
          </p:cNvPr>
          <p:cNvSpPr txBox="1"/>
          <p:nvPr/>
        </p:nvSpPr>
        <p:spPr>
          <a:xfrm>
            <a:off x="633401" y="575761"/>
            <a:ext cx="9517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(4)Patchwise training is loss sampling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7F2686-3CE1-4BE2-9E69-0B540C801E4D}"/>
              </a:ext>
            </a:extLst>
          </p:cNvPr>
          <p:cNvSpPr txBox="1"/>
          <p:nvPr/>
        </p:nvSpPr>
        <p:spPr>
          <a:xfrm>
            <a:off x="50852" y="61401"/>
            <a:ext cx="7938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</a:t>
            </a:r>
            <a:endParaRPr lang="ko-KR" altLang="en-US" sz="5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4D84358-6746-4478-8BF0-695B1413FCB7}"/>
              </a:ext>
            </a:extLst>
          </p:cNvPr>
          <p:cNvSpPr txBox="1"/>
          <p:nvPr/>
        </p:nvSpPr>
        <p:spPr>
          <a:xfrm>
            <a:off x="5512130" y="6586292"/>
            <a:ext cx="621997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출처 </a:t>
            </a:r>
            <a:r>
              <a:rPr lang="en-US" altLang="ko-KR" sz="900"/>
              <a:t>: https://stackoverflow.com/questions/42636685/patch-wise-training-and-fully-convolutional-training-in-fcn</a:t>
            </a:r>
            <a:endParaRPr lang="en-US" altLang="ko-KR" sz="900" dirty="0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81E3AD25-E274-4C1F-A6C4-222A1634A4B2}"/>
              </a:ext>
            </a:extLst>
          </p:cNvPr>
          <p:cNvCxnSpPr>
            <a:cxnSpLocks/>
          </p:cNvCxnSpPr>
          <p:nvPr/>
        </p:nvCxnSpPr>
        <p:spPr>
          <a:xfrm>
            <a:off x="5595888" y="6561125"/>
            <a:ext cx="6318052" cy="0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B7A196-FF4C-4A73-A6F2-2138192B8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33</a:t>
            </a:fld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99C5ABE-7D34-42D2-9A42-D466DC11206A}"/>
              </a:ext>
            </a:extLst>
          </p:cNvPr>
          <p:cNvSpPr/>
          <p:nvPr/>
        </p:nvSpPr>
        <p:spPr>
          <a:xfrm>
            <a:off x="10763794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C1CD7C2-5C32-4A67-B767-E1B989B7CF0C}"/>
              </a:ext>
            </a:extLst>
          </p:cNvPr>
          <p:cNvSpPr/>
          <p:nvPr/>
        </p:nvSpPr>
        <p:spPr>
          <a:xfrm>
            <a:off x="11668358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0CB6CE1-F88E-4EA5-887B-13FB62B73E4A}"/>
              </a:ext>
            </a:extLst>
          </p:cNvPr>
          <p:cNvSpPr txBox="1"/>
          <p:nvPr/>
        </p:nvSpPr>
        <p:spPr>
          <a:xfrm>
            <a:off x="867560" y="1000143"/>
            <a:ext cx="10864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Patchwise training vs fully convolutional training</a:t>
            </a:r>
            <a:endParaRPr lang="ko-KR" altLang="en-US" sz="2400" dirty="0">
              <a:solidFill>
                <a:schemeClr val="bg2">
                  <a:lumMod val="1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3" name="Picture 4" descr="https://static.thenounproject.com/png/1743862-200.png">
            <a:hlinkClick r:id="rId2" tooltip="Check"/>
            <a:extLst>
              <a:ext uri="{FF2B5EF4-FFF2-40B4-BE49-F238E27FC236}">
                <a16:creationId xmlns:a16="http://schemas.microsoft.com/office/drawing/2014/main" id="{547CA746-0EDB-4510-9EFD-C6167D86FA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  <a14:imgEffect>
                      <a14:saturation sat="1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78" y="1073797"/>
            <a:ext cx="331701" cy="31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DE6133B-D79D-4985-A54E-E70E96D339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0265" y="1446879"/>
            <a:ext cx="6089218" cy="273922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85BA97AE-60EC-4AD3-BE91-529B1AEC13D1}"/>
              </a:ext>
            </a:extLst>
          </p:cNvPr>
          <p:cNvSpPr txBox="1"/>
          <p:nvPr/>
        </p:nvSpPr>
        <p:spPr>
          <a:xfrm>
            <a:off x="772719" y="4380618"/>
            <a:ext cx="1114122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latinLnBrk="0">
              <a:buFont typeface="+mj-lt"/>
              <a:buAutoNum type="arabicPeriod" startAt="2"/>
            </a:pP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실제 실험결과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Patchwise training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의 효과는 거의 없었음 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914400" lvl="1" indent="-457200" latinLnBrk="0">
              <a:buFont typeface="Arial" panose="020B0604020202020204" pitchFamily="34" charset="0"/>
              <a:buChar char="•"/>
            </a:pP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patch-wise 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와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fully convolutional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 방법은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iteration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에 대한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loss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는 비슷했음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914400" lvl="1" indent="-457200" latinLnBrk="0">
              <a:buFont typeface="Arial" panose="020B0604020202020204" pitchFamily="34" charset="0"/>
              <a:buChar char="•"/>
            </a:pP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하지만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relative time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에서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fully convolutional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이 효과가 좋았음 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914400" lvl="1" indent="-457200" latinLnBrk="0">
              <a:buFont typeface="Arial" panose="020B0604020202020204" pitchFamily="34" charset="0"/>
              <a:buChar char="•"/>
            </a:pP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class imbalance 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같은 경우는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weight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를 주거나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loss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를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sampling 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해서 해결할 수도 있음 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1E65B13-1732-425D-A713-98706899C313}"/>
              </a:ext>
            </a:extLst>
          </p:cNvPr>
          <p:cNvSpPr/>
          <p:nvPr/>
        </p:nvSpPr>
        <p:spPr>
          <a:xfrm>
            <a:off x="11218381" y="271708"/>
            <a:ext cx="245582" cy="24558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67932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674FF39-3B2D-432A-961E-F38F91EC5418}"/>
              </a:ext>
            </a:extLst>
          </p:cNvPr>
          <p:cNvSpPr txBox="1"/>
          <p:nvPr/>
        </p:nvSpPr>
        <p:spPr>
          <a:xfrm>
            <a:off x="633402" y="104751"/>
            <a:ext cx="9592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Segmentation Architecture</a:t>
            </a:r>
            <a:endParaRPr lang="ko-KR" altLang="en-US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9F2209-AF71-4128-9A6B-9B71A5BF0783}"/>
              </a:ext>
            </a:extLst>
          </p:cNvPr>
          <p:cNvSpPr txBox="1"/>
          <p:nvPr/>
        </p:nvSpPr>
        <p:spPr>
          <a:xfrm>
            <a:off x="633401" y="575761"/>
            <a:ext cx="9517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(0) Overview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7F2686-3CE1-4BE2-9E69-0B540C801E4D}"/>
              </a:ext>
            </a:extLst>
          </p:cNvPr>
          <p:cNvSpPr txBox="1"/>
          <p:nvPr/>
        </p:nvSpPr>
        <p:spPr>
          <a:xfrm>
            <a:off x="50852" y="61401"/>
            <a:ext cx="7938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4.</a:t>
            </a:r>
            <a:endParaRPr lang="ko-KR" altLang="en-US" sz="5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B7A196-FF4C-4A73-A6F2-2138192B8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34</a:t>
            </a:fld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99C5ABE-7D34-42D2-9A42-D466DC11206A}"/>
              </a:ext>
            </a:extLst>
          </p:cNvPr>
          <p:cNvSpPr/>
          <p:nvPr/>
        </p:nvSpPr>
        <p:spPr>
          <a:xfrm>
            <a:off x="10763794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C1CD7C2-5C32-4A67-B767-E1B989B7CF0C}"/>
              </a:ext>
            </a:extLst>
          </p:cNvPr>
          <p:cNvSpPr/>
          <p:nvPr/>
        </p:nvSpPr>
        <p:spPr>
          <a:xfrm>
            <a:off x="11668358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BCDD0A0-2EB1-4771-9190-58DAA0A7D362}"/>
              </a:ext>
            </a:extLst>
          </p:cNvPr>
          <p:cNvSpPr txBox="1"/>
          <p:nvPr/>
        </p:nvSpPr>
        <p:spPr>
          <a:xfrm>
            <a:off x="867560" y="1000143"/>
            <a:ext cx="10864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Fully</a:t>
            </a:r>
            <a:r>
              <a:rPr lang="ko-KR" altLang="en-US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Connected Layer </a:t>
            </a:r>
            <a:endParaRPr lang="ko-KR" altLang="en-US" sz="2400" dirty="0">
              <a:solidFill>
                <a:schemeClr val="bg2">
                  <a:lumMod val="1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3" name="Picture 4" descr="https://static.thenounproject.com/png/1743862-200.png">
            <a:hlinkClick r:id="rId2" tooltip="Check"/>
            <a:extLst>
              <a:ext uri="{FF2B5EF4-FFF2-40B4-BE49-F238E27FC236}">
                <a16:creationId xmlns:a16="http://schemas.microsoft.com/office/drawing/2014/main" id="{19E21789-51A9-4D81-96BC-AC64EFF9EF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  <a14:imgEffect>
                      <a14:saturation sat="1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78" y="1073797"/>
            <a:ext cx="331701" cy="31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6DD3C78-76BC-4604-8BB3-866601150BCC}"/>
              </a:ext>
            </a:extLst>
          </p:cNvPr>
          <p:cNvSpPr txBox="1"/>
          <p:nvPr/>
        </p:nvSpPr>
        <p:spPr>
          <a:xfrm>
            <a:off x="772719" y="1467584"/>
            <a:ext cx="1141928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latinLnBrk="0">
              <a:buFontTx/>
              <a:buAutoNum type="arabicPeriod"/>
            </a:pP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ILSVRC 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분류기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(Alexnet, VGG16, GoogleNet)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에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FCN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을 결합해서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Semantic Segmentation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을 수행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800100" lvl="1" indent="-342900" latinLnBrk="0">
              <a:buFontTx/>
              <a:buChar char="-"/>
            </a:pP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VGG19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의 경우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16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과 큰 차이가 없었음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800100" lvl="1" indent="-342900" latinLnBrk="0">
              <a:buFontTx/>
              <a:buChar char="-"/>
            </a:pP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GoogleNet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의 경우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average pooling layer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를 버리고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final loss layer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만 사용  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indent="-457200" latinLnBrk="0">
              <a:buFontTx/>
              <a:buAutoNum type="arabicPeriod"/>
            </a:pP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Pretrained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된 모델을 가져와서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FineTuning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을 수행 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indent="-457200" latinLnBrk="0">
              <a:buFontTx/>
              <a:buAutoNum type="arabicPeriod"/>
            </a:pP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Skip architecture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를 도입해서 깊은 정보와 얕은 정보를 결합함 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indent="-457200" latinLnBrk="0">
              <a:buFontTx/>
              <a:buAutoNum type="arabicPeriod"/>
            </a:pP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이를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, PASCAL VOC 2011 segmentation challenge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에 실험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indent="-457200" latinLnBrk="0">
              <a:buFontTx/>
              <a:buAutoNum type="arabicPeriod"/>
            </a:pP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Loss : pixel multinomial logistic loss / Metric : mean pixel intersection over union (Mean IU) </a:t>
            </a:r>
          </a:p>
          <a:p>
            <a:pPr marL="800100" lvl="1" indent="-342900" latinLnBrk="0">
              <a:buFontTx/>
              <a:buChar char="-"/>
            </a:pP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참고로 모호한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mask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들은 무시하고 진행했음 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1" latinLnBrk="0"/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09AE58C4-E540-4B0A-81B1-B82A5CAFF4A4}"/>
              </a:ext>
            </a:extLst>
          </p:cNvPr>
          <p:cNvCxnSpPr>
            <a:cxnSpLocks/>
          </p:cNvCxnSpPr>
          <p:nvPr/>
        </p:nvCxnSpPr>
        <p:spPr>
          <a:xfrm>
            <a:off x="5327440" y="6561125"/>
            <a:ext cx="6518729" cy="0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CC43AE56-D3D9-4D8C-8A84-AD4C7F419891}"/>
              </a:ext>
            </a:extLst>
          </p:cNvPr>
          <p:cNvSpPr txBox="1"/>
          <p:nvPr/>
        </p:nvSpPr>
        <p:spPr>
          <a:xfrm>
            <a:off x="5243682" y="6586292"/>
            <a:ext cx="6670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출처 </a:t>
            </a:r>
            <a:r>
              <a:rPr lang="en-US" altLang="ko-KR" sz="900"/>
              <a:t>: J. Long, E. Shelhamer, and T. Darrell. Fully convolutional networks for semantic segmentation. In CVPR, 2015</a:t>
            </a:r>
          </a:p>
          <a:p>
            <a:endParaRPr lang="en-US" altLang="ko-KR" sz="900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233985F-5532-4E03-B9C8-05BCFC8128F3}"/>
              </a:ext>
            </a:extLst>
          </p:cNvPr>
          <p:cNvSpPr/>
          <p:nvPr/>
        </p:nvSpPr>
        <p:spPr>
          <a:xfrm>
            <a:off x="11218381" y="271708"/>
            <a:ext cx="245582" cy="24558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74356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674FF39-3B2D-432A-961E-F38F91EC5418}"/>
              </a:ext>
            </a:extLst>
          </p:cNvPr>
          <p:cNvSpPr txBox="1"/>
          <p:nvPr/>
        </p:nvSpPr>
        <p:spPr>
          <a:xfrm>
            <a:off x="633402" y="104751"/>
            <a:ext cx="9592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Segmentation Architecture</a:t>
            </a:r>
            <a:endParaRPr lang="ko-KR" altLang="en-US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9F2209-AF71-4128-9A6B-9B71A5BF0783}"/>
              </a:ext>
            </a:extLst>
          </p:cNvPr>
          <p:cNvSpPr txBox="1"/>
          <p:nvPr/>
        </p:nvSpPr>
        <p:spPr>
          <a:xfrm>
            <a:off x="633401" y="575761"/>
            <a:ext cx="9517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(1) From classifier to dense FCN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7F2686-3CE1-4BE2-9E69-0B540C801E4D}"/>
              </a:ext>
            </a:extLst>
          </p:cNvPr>
          <p:cNvSpPr txBox="1"/>
          <p:nvPr/>
        </p:nvSpPr>
        <p:spPr>
          <a:xfrm>
            <a:off x="50852" y="61401"/>
            <a:ext cx="7938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4.</a:t>
            </a:r>
            <a:endParaRPr lang="ko-KR" altLang="en-US" sz="5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B7A196-FF4C-4A73-A6F2-2138192B8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35</a:t>
            </a:fld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99C5ABE-7D34-42D2-9A42-D466DC11206A}"/>
              </a:ext>
            </a:extLst>
          </p:cNvPr>
          <p:cNvSpPr/>
          <p:nvPr/>
        </p:nvSpPr>
        <p:spPr>
          <a:xfrm>
            <a:off x="10763794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C1CD7C2-5C32-4A67-B767-E1B989B7CF0C}"/>
              </a:ext>
            </a:extLst>
          </p:cNvPr>
          <p:cNvSpPr/>
          <p:nvPr/>
        </p:nvSpPr>
        <p:spPr>
          <a:xfrm>
            <a:off x="11668358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0679B01-B956-4A51-8D71-7C9D23A10B04}"/>
              </a:ext>
            </a:extLst>
          </p:cNvPr>
          <p:cNvSpPr txBox="1"/>
          <p:nvPr/>
        </p:nvSpPr>
        <p:spPr>
          <a:xfrm>
            <a:off x="867560" y="1000143"/>
            <a:ext cx="10864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How to apply </a:t>
            </a:r>
            <a:r>
              <a:rPr lang="en-US" altLang="ko-KR" sz="2400">
                <a:latin typeface="나눔스퀘어" panose="020B0600000101010101" pitchFamily="50" charset="-127"/>
                <a:ea typeface="나눔스퀘어" panose="020B0600000101010101" pitchFamily="50" charset="-127"/>
              </a:rPr>
              <a:t>ILSVRC Classifier to FCN? </a:t>
            </a:r>
            <a:endParaRPr lang="ko-KR" altLang="en-US" sz="2400" dirty="0">
              <a:solidFill>
                <a:schemeClr val="bg2">
                  <a:lumMod val="1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3" name="Picture 4" descr="https://static.thenounproject.com/png/1743862-200.png">
            <a:hlinkClick r:id="rId2" tooltip="Check"/>
            <a:extLst>
              <a:ext uri="{FF2B5EF4-FFF2-40B4-BE49-F238E27FC236}">
                <a16:creationId xmlns:a16="http://schemas.microsoft.com/office/drawing/2014/main" id="{492F88D8-AE54-4303-B8DF-2BEDB4EC92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  <a14:imgEffect>
                      <a14:saturation sat="1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78" y="1073797"/>
            <a:ext cx="331701" cy="31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1CE56A3-C1C8-49BD-9739-0FC5591AD035}"/>
              </a:ext>
            </a:extLst>
          </p:cNvPr>
          <p:cNvSpPr txBox="1"/>
          <p:nvPr/>
        </p:nvSpPr>
        <p:spPr>
          <a:xfrm>
            <a:off x="772719" y="1467584"/>
            <a:ext cx="1141928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latinLnBrk="0">
              <a:buFontTx/>
              <a:buAutoNum type="arabicPeriod"/>
            </a:pP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ILSVRC 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분류기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(Alexnet, VGG16, GoogleNet)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에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FCN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을 결합해서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Semantic Segmentation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을 수행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800100" lvl="1" indent="-342900" latinLnBrk="0">
              <a:buFontTx/>
              <a:buChar char="-"/>
            </a:pP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Final Classifier Layer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를 버리고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Fully Connected Layer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를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1x1 Convolution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으로 대체 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800100" lvl="1" indent="-342900" latinLnBrk="0">
              <a:buFontTx/>
              <a:buChar char="-"/>
            </a:pP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Upsampling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을 위한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Deconvolution layer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를 추가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(Bilinearly upsampling) </a:t>
            </a:r>
          </a:p>
          <a:p>
            <a:pPr latinLnBrk="0"/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63B53C6-99CE-4460-B1E9-EC420BDA6A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7560" y="2986441"/>
            <a:ext cx="5695950" cy="2819400"/>
          </a:xfrm>
          <a:prstGeom prst="rect">
            <a:avLst/>
          </a:prstGeom>
        </p:spPr>
      </p:pic>
      <p:grpSp>
        <p:nvGrpSpPr>
          <p:cNvPr id="73" name="그룹 72">
            <a:extLst>
              <a:ext uri="{FF2B5EF4-FFF2-40B4-BE49-F238E27FC236}">
                <a16:creationId xmlns:a16="http://schemas.microsoft.com/office/drawing/2014/main" id="{53627784-1058-43DF-B491-8E5F28696925}"/>
              </a:ext>
            </a:extLst>
          </p:cNvPr>
          <p:cNvGrpSpPr/>
          <p:nvPr/>
        </p:nvGrpSpPr>
        <p:grpSpPr>
          <a:xfrm>
            <a:off x="6793765" y="3313514"/>
            <a:ext cx="1435099" cy="2841516"/>
            <a:chOff x="6294966" y="3546307"/>
            <a:chExt cx="1435099" cy="2841516"/>
          </a:xfrm>
        </p:grpSpPr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0D6D8FBA-B089-4841-BCEE-18ABCC0BA56D}"/>
                </a:ext>
              </a:extLst>
            </p:cNvPr>
            <p:cNvCxnSpPr>
              <a:cxnSpLocks/>
            </p:cNvCxnSpPr>
            <p:nvPr/>
          </p:nvCxnSpPr>
          <p:spPr>
            <a:xfrm>
              <a:off x="7708940" y="3559738"/>
              <a:ext cx="12160" cy="195509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C9F16F7A-ACE7-4D56-978E-7A16A619E7FB}"/>
                </a:ext>
              </a:extLst>
            </p:cNvPr>
            <p:cNvCxnSpPr>
              <a:cxnSpLocks/>
            </p:cNvCxnSpPr>
            <p:nvPr/>
          </p:nvCxnSpPr>
          <p:spPr>
            <a:xfrm>
              <a:off x="6302766" y="4426201"/>
              <a:ext cx="12160" cy="195509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416A6501-EBD2-440E-8828-7BFA5BEE229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77178" y="5523793"/>
              <a:ext cx="1252887" cy="85749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5A20FB4B-6446-4436-8D18-59E4B4241F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99831" y="3546307"/>
              <a:ext cx="1234174" cy="87984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F399569A-51B8-4D56-8D5F-FED7FB923141}"/>
                </a:ext>
              </a:extLst>
            </p:cNvPr>
            <p:cNvCxnSpPr>
              <a:cxnSpLocks/>
            </p:cNvCxnSpPr>
            <p:nvPr/>
          </p:nvCxnSpPr>
          <p:spPr>
            <a:xfrm>
              <a:off x="7536592" y="3549324"/>
              <a:ext cx="169761" cy="594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507A9E4F-03B8-4C23-BCCE-47DA92E3A7EA}"/>
                </a:ext>
              </a:extLst>
            </p:cNvPr>
            <p:cNvCxnSpPr>
              <a:cxnSpLocks/>
            </p:cNvCxnSpPr>
            <p:nvPr/>
          </p:nvCxnSpPr>
          <p:spPr>
            <a:xfrm>
              <a:off x="6294966" y="4435118"/>
              <a:ext cx="192556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4232744F-776C-4227-A991-304CED08CD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10068" y="6372326"/>
              <a:ext cx="159523" cy="112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 67">
              <a:extLst>
                <a:ext uri="{FF2B5EF4-FFF2-40B4-BE49-F238E27FC236}">
                  <a16:creationId xmlns:a16="http://schemas.microsoft.com/office/drawing/2014/main" id="{84CA0E57-7BB0-4350-BCF5-BC40160B648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79126" y="3555269"/>
              <a:ext cx="1234174" cy="87984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 70">
              <a:extLst>
                <a:ext uri="{FF2B5EF4-FFF2-40B4-BE49-F238E27FC236}">
                  <a16:creationId xmlns:a16="http://schemas.microsoft.com/office/drawing/2014/main" id="{658406EF-6799-4E2E-86BB-159F1A5F5A9D}"/>
                </a:ext>
              </a:extLst>
            </p:cNvPr>
            <p:cNvCxnSpPr>
              <a:cxnSpLocks/>
            </p:cNvCxnSpPr>
            <p:nvPr/>
          </p:nvCxnSpPr>
          <p:spPr>
            <a:xfrm>
              <a:off x="6475036" y="4432733"/>
              <a:ext cx="12160" cy="195509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57DF4E95-594D-42BB-997D-F263403ECC07}"/>
              </a:ext>
            </a:extLst>
          </p:cNvPr>
          <p:cNvCxnSpPr>
            <a:cxnSpLocks/>
          </p:cNvCxnSpPr>
          <p:nvPr/>
        </p:nvCxnSpPr>
        <p:spPr>
          <a:xfrm>
            <a:off x="2725271" y="5805841"/>
            <a:ext cx="2106705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5133CFF2-771E-45D3-94A6-8904E655233E}"/>
              </a:ext>
            </a:extLst>
          </p:cNvPr>
          <p:cNvSpPr txBox="1"/>
          <p:nvPr/>
        </p:nvSpPr>
        <p:spPr>
          <a:xfrm>
            <a:off x="1665583" y="6139533"/>
            <a:ext cx="3078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Alexnet, VGG16, GoogleNet</a:t>
            </a:r>
          </a:p>
        </p:txBody>
      </p:sp>
      <p:cxnSp>
        <p:nvCxnSpPr>
          <p:cNvPr id="79" name="연결선: 구부러짐 78">
            <a:extLst>
              <a:ext uri="{FF2B5EF4-FFF2-40B4-BE49-F238E27FC236}">
                <a16:creationId xmlns:a16="http://schemas.microsoft.com/office/drawing/2014/main" id="{C0C44CAF-0E87-4B2E-A904-AA623F5B34D2}"/>
              </a:ext>
            </a:extLst>
          </p:cNvPr>
          <p:cNvCxnSpPr>
            <a:cxnSpLocks/>
            <a:stCxn id="5" idx="2"/>
            <a:endCxn id="77" idx="0"/>
          </p:cNvCxnSpPr>
          <p:nvPr/>
        </p:nvCxnSpPr>
        <p:spPr>
          <a:xfrm rot="5400000">
            <a:off x="3293411" y="5717409"/>
            <a:ext cx="333692" cy="510557"/>
          </a:xfrm>
          <a:prstGeom prst="curved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FFF5FEE2-6875-40ED-BD3D-EB65675E1C75}"/>
              </a:ext>
            </a:extLst>
          </p:cNvPr>
          <p:cNvSpPr txBox="1"/>
          <p:nvPr/>
        </p:nvSpPr>
        <p:spPr>
          <a:xfrm>
            <a:off x="6574119" y="2956413"/>
            <a:ext cx="40959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Deconvolution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Layer</a:t>
            </a:r>
          </a:p>
        </p:txBody>
      </p: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832E14F1-7A5E-4130-A486-4AA7AAFC5DAA}"/>
              </a:ext>
            </a:extLst>
          </p:cNvPr>
          <p:cNvCxnSpPr/>
          <p:nvPr/>
        </p:nvCxnSpPr>
        <p:spPr>
          <a:xfrm>
            <a:off x="5199532" y="4939553"/>
            <a:ext cx="1299882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AC15B89D-3D1C-443A-A1B3-74E3B220F698}"/>
              </a:ext>
            </a:extLst>
          </p:cNvPr>
          <p:cNvSpPr/>
          <p:nvPr/>
        </p:nvSpPr>
        <p:spPr>
          <a:xfrm>
            <a:off x="4744372" y="4193360"/>
            <a:ext cx="1351628" cy="2662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B010EE90-86CA-4C68-A1BA-33A8DE05F0BB}"/>
              </a:ext>
            </a:extLst>
          </p:cNvPr>
          <p:cNvCxnSpPr>
            <a:cxnSpLocks/>
          </p:cNvCxnSpPr>
          <p:nvPr/>
        </p:nvCxnSpPr>
        <p:spPr>
          <a:xfrm>
            <a:off x="5327440" y="6561125"/>
            <a:ext cx="6518729" cy="0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8E0955A6-CF0C-487C-AD42-A96F8936A428}"/>
              </a:ext>
            </a:extLst>
          </p:cNvPr>
          <p:cNvSpPr txBox="1"/>
          <p:nvPr/>
        </p:nvSpPr>
        <p:spPr>
          <a:xfrm>
            <a:off x="5243682" y="6586292"/>
            <a:ext cx="6670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출처 </a:t>
            </a:r>
            <a:r>
              <a:rPr lang="en-US" altLang="ko-KR" sz="900"/>
              <a:t>: J. Long, E. Shelhamer, and T. Darrell. Fully convolutional networks for semantic segmentation. In CVPR, 2015</a:t>
            </a:r>
          </a:p>
          <a:p>
            <a:endParaRPr lang="en-US" altLang="ko-KR" sz="900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CA99C4C2-5A8A-4B7A-8B9C-ADD7151D2601}"/>
              </a:ext>
            </a:extLst>
          </p:cNvPr>
          <p:cNvSpPr/>
          <p:nvPr/>
        </p:nvSpPr>
        <p:spPr>
          <a:xfrm>
            <a:off x="11218381" y="271708"/>
            <a:ext cx="245582" cy="24558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626770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674FF39-3B2D-432A-961E-F38F91EC5418}"/>
              </a:ext>
            </a:extLst>
          </p:cNvPr>
          <p:cNvSpPr txBox="1"/>
          <p:nvPr/>
        </p:nvSpPr>
        <p:spPr>
          <a:xfrm>
            <a:off x="633402" y="104751"/>
            <a:ext cx="9592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Segmentation Architecture</a:t>
            </a:r>
            <a:endParaRPr lang="ko-KR" altLang="en-US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9F2209-AF71-4128-9A6B-9B71A5BF0783}"/>
              </a:ext>
            </a:extLst>
          </p:cNvPr>
          <p:cNvSpPr txBox="1"/>
          <p:nvPr/>
        </p:nvSpPr>
        <p:spPr>
          <a:xfrm>
            <a:off x="633401" y="575761"/>
            <a:ext cx="9517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(1) From classifier to dense FCN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7F2686-3CE1-4BE2-9E69-0B540C801E4D}"/>
              </a:ext>
            </a:extLst>
          </p:cNvPr>
          <p:cNvSpPr txBox="1"/>
          <p:nvPr/>
        </p:nvSpPr>
        <p:spPr>
          <a:xfrm>
            <a:off x="50852" y="61401"/>
            <a:ext cx="7938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4.</a:t>
            </a:r>
            <a:endParaRPr lang="ko-KR" altLang="en-US" sz="5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B7A196-FF4C-4A73-A6F2-2138192B8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36</a:t>
            </a:fld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99C5ABE-7D34-42D2-9A42-D466DC11206A}"/>
              </a:ext>
            </a:extLst>
          </p:cNvPr>
          <p:cNvSpPr/>
          <p:nvPr/>
        </p:nvSpPr>
        <p:spPr>
          <a:xfrm>
            <a:off x="10763794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C1CD7C2-5C32-4A67-B767-E1B989B7CF0C}"/>
              </a:ext>
            </a:extLst>
          </p:cNvPr>
          <p:cNvSpPr/>
          <p:nvPr/>
        </p:nvSpPr>
        <p:spPr>
          <a:xfrm>
            <a:off x="11668358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FB8425-0F3D-423D-84B0-5BBAF2F06082}"/>
              </a:ext>
            </a:extLst>
          </p:cNvPr>
          <p:cNvSpPr txBox="1"/>
          <p:nvPr/>
        </p:nvSpPr>
        <p:spPr>
          <a:xfrm>
            <a:off x="867560" y="1000143"/>
            <a:ext cx="10864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How to apply </a:t>
            </a:r>
            <a:r>
              <a:rPr lang="en-US" altLang="ko-KR" sz="2400">
                <a:latin typeface="나눔스퀘어" panose="020B0600000101010101" pitchFamily="50" charset="-127"/>
                <a:ea typeface="나눔스퀘어" panose="020B0600000101010101" pitchFamily="50" charset="-127"/>
              </a:rPr>
              <a:t>ILSVRC Classifier to FCN? </a:t>
            </a:r>
            <a:endParaRPr lang="ko-KR" altLang="en-US" sz="2400" dirty="0">
              <a:solidFill>
                <a:schemeClr val="bg2">
                  <a:lumMod val="1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3" name="Picture 4" descr="https://static.thenounproject.com/png/1743862-200.png">
            <a:hlinkClick r:id="rId2" tooltip="Check"/>
            <a:extLst>
              <a:ext uri="{FF2B5EF4-FFF2-40B4-BE49-F238E27FC236}">
                <a16:creationId xmlns:a16="http://schemas.microsoft.com/office/drawing/2014/main" id="{E692CA6B-4973-4524-B04A-5D524510C2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  <a14:imgEffect>
                      <a14:saturation sat="1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78" y="1073797"/>
            <a:ext cx="331701" cy="31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8C31841-708F-44CD-9DAD-2B953B44E35F}"/>
              </a:ext>
            </a:extLst>
          </p:cNvPr>
          <p:cNvSpPr txBox="1"/>
          <p:nvPr/>
        </p:nvSpPr>
        <p:spPr>
          <a:xfrm>
            <a:off x="772719" y="1467584"/>
            <a:ext cx="114192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latinLnBrk="0">
              <a:buFont typeface="+mj-lt"/>
              <a:buAutoNum type="arabicPeriod" startAt="2"/>
            </a:pP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Fine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Tuning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1" latinLnBrk="0"/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- Classification -&gt; Segmentation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16E41BD-0DDB-49A3-B463-15BC2AFBD08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/>
          <a:stretch/>
        </p:blipFill>
        <p:spPr>
          <a:xfrm>
            <a:off x="1361233" y="2254898"/>
            <a:ext cx="5381625" cy="2162175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868DD65-4DDE-4390-BBE0-C230B04BB4BB}"/>
              </a:ext>
            </a:extLst>
          </p:cNvPr>
          <p:cNvCxnSpPr>
            <a:cxnSpLocks/>
          </p:cNvCxnSpPr>
          <p:nvPr/>
        </p:nvCxnSpPr>
        <p:spPr>
          <a:xfrm>
            <a:off x="5327440" y="6561125"/>
            <a:ext cx="6518729" cy="0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02B9D05C-2601-4BA3-B906-27470FEA2BF5}"/>
              </a:ext>
            </a:extLst>
          </p:cNvPr>
          <p:cNvSpPr txBox="1"/>
          <p:nvPr/>
        </p:nvSpPr>
        <p:spPr>
          <a:xfrm>
            <a:off x="5243682" y="6586292"/>
            <a:ext cx="6670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출처 </a:t>
            </a:r>
            <a:r>
              <a:rPr lang="en-US" altLang="ko-KR" sz="900"/>
              <a:t>: J. Long, E. Shelhamer, and T. Darrell. Fully convolutional networks for semantic segmentation. In CVPR, 2015</a:t>
            </a:r>
          </a:p>
          <a:p>
            <a:endParaRPr lang="en-US" altLang="ko-KR" sz="9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8FA63F4-AC4D-4753-BC93-8CE754C8EEC8}"/>
              </a:ext>
            </a:extLst>
          </p:cNvPr>
          <p:cNvSpPr/>
          <p:nvPr/>
        </p:nvSpPr>
        <p:spPr>
          <a:xfrm>
            <a:off x="11218381" y="271708"/>
            <a:ext cx="245582" cy="24558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27352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674FF39-3B2D-432A-961E-F38F91EC5418}"/>
              </a:ext>
            </a:extLst>
          </p:cNvPr>
          <p:cNvSpPr txBox="1"/>
          <p:nvPr/>
        </p:nvSpPr>
        <p:spPr>
          <a:xfrm>
            <a:off x="633402" y="104751"/>
            <a:ext cx="9592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Segmentation Architecture</a:t>
            </a:r>
            <a:endParaRPr lang="ko-KR" altLang="en-US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9F2209-AF71-4128-9A6B-9B71A5BF0783}"/>
              </a:ext>
            </a:extLst>
          </p:cNvPr>
          <p:cNvSpPr txBox="1"/>
          <p:nvPr/>
        </p:nvSpPr>
        <p:spPr>
          <a:xfrm>
            <a:off x="633401" y="575761"/>
            <a:ext cx="9517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(2) Combining what and where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7F2686-3CE1-4BE2-9E69-0B540C801E4D}"/>
              </a:ext>
            </a:extLst>
          </p:cNvPr>
          <p:cNvSpPr txBox="1"/>
          <p:nvPr/>
        </p:nvSpPr>
        <p:spPr>
          <a:xfrm>
            <a:off x="50852" y="61401"/>
            <a:ext cx="7938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4.</a:t>
            </a:r>
            <a:endParaRPr lang="ko-KR" altLang="en-US" sz="5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B7A196-FF4C-4A73-A6F2-2138192B8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37</a:t>
            </a:fld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99C5ABE-7D34-42D2-9A42-D466DC11206A}"/>
              </a:ext>
            </a:extLst>
          </p:cNvPr>
          <p:cNvSpPr/>
          <p:nvPr/>
        </p:nvSpPr>
        <p:spPr>
          <a:xfrm>
            <a:off x="10763794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C1CD7C2-5C32-4A67-B767-E1B989B7CF0C}"/>
              </a:ext>
            </a:extLst>
          </p:cNvPr>
          <p:cNvSpPr/>
          <p:nvPr/>
        </p:nvSpPr>
        <p:spPr>
          <a:xfrm>
            <a:off x="11668358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FB8425-0F3D-423D-84B0-5BBAF2F06082}"/>
              </a:ext>
            </a:extLst>
          </p:cNvPr>
          <p:cNvSpPr txBox="1"/>
          <p:nvPr/>
        </p:nvSpPr>
        <p:spPr>
          <a:xfrm>
            <a:off x="867560" y="1000143"/>
            <a:ext cx="10864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How to apply </a:t>
            </a:r>
            <a:r>
              <a:rPr lang="en-US" altLang="ko-KR" sz="2400">
                <a:latin typeface="나눔스퀘어" panose="020B0600000101010101" pitchFamily="50" charset="-127"/>
                <a:ea typeface="나눔스퀘어" panose="020B0600000101010101" pitchFamily="50" charset="-127"/>
              </a:rPr>
              <a:t>ILSVRC Classifier to FCN? </a:t>
            </a:r>
            <a:endParaRPr lang="ko-KR" altLang="en-US" sz="2400" dirty="0">
              <a:solidFill>
                <a:schemeClr val="bg2">
                  <a:lumMod val="1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3" name="Picture 4" descr="https://static.thenounproject.com/png/1743862-200.png">
            <a:hlinkClick r:id="rId2" tooltip="Check"/>
            <a:extLst>
              <a:ext uri="{FF2B5EF4-FFF2-40B4-BE49-F238E27FC236}">
                <a16:creationId xmlns:a16="http://schemas.microsoft.com/office/drawing/2014/main" id="{E692CA6B-4973-4524-B04A-5D524510C2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  <a14:imgEffect>
                      <a14:saturation sat="1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78" y="1073797"/>
            <a:ext cx="331701" cy="31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792AA18-1EF7-40E9-9390-37088FB3257A}"/>
              </a:ext>
            </a:extLst>
          </p:cNvPr>
          <p:cNvSpPr txBox="1"/>
          <p:nvPr/>
        </p:nvSpPr>
        <p:spPr>
          <a:xfrm>
            <a:off x="772719" y="1467584"/>
            <a:ext cx="1141928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latinLnBrk="0">
              <a:buFont typeface="+mj-lt"/>
              <a:buAutoNum type="arabicPeriod" startAt="3"/>
            </a:pP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Segmentation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의 성능을 향상시키기 위한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Skip Architecture 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사용 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800100" lvl="1" indent="-342900" latinLnBrk="0">
              <a:buFontTx/>
              <a:buChar char="-"/>
            </a:pP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pooling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의 결과와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upsampled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의 결과를 결합시킴 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800100" lvl="1" indent="-342900" latinLnBrk="0">
              <a:buFontTx/>
              <a:buChar char="-"/>
            </a:pP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얼마나 얕은 정보까지 사용했냐에 따라서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FCN-8s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부터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FCN-32s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까지 존재 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1" latinLnBrk="0"/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(8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은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개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, 16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은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개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, 32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는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0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개 사용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atinLnBrk="0"/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D81AA60-4A46-4732-986D-C6A1A47EA3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9679" y="2757290"/>
            <a:ext cx="11239500" cy="2619375"/>
          </a:xfrm>
          <a:prstGeom prst="rect">
            <a:avLst/>
          </a:prstGeom>
        </p:spPr>
      </p:pic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9E1860CB-78D5-4662-9EA1-4313FC5BE688}"/>
              </a:ext>
            </a:extLst>
          </p:cNvPr>
          <p:cNvCxnSpPr>
            <a:cxnSpLocks/>
          </p:cNvCxnSpPr>
          <p:nvPr/>
        </p:nvCxnSpPr>
        <p:spPr>
          <a:xfrm>
            <a:off x="5327440" y="6561125"/>
            <a:ext cx="6518729" cy="0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7E2777F9-4FE2-42D3-B5B5-277EF2B76125}"/>
              </a:ext>
            </a:extLst>
          </p:cNvPr>
          <p:cNvSpPr txBox="1"/>
          <p:nvPr/>
        </p:nvSpPr>
        <p:spPr>
          <a:xfrm>
            <a:off x="5243682" y="6586292"/>
            <a:ext cx="6670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출처 </a:t>
            </a:r>
            <a:r>
              <a:rPr lang="en-US" altLang="ko-KR" sz="900"/>
              <a:t>: J. Long, E. Shelhamer, and T. Darrell. Fully convolutional networks for semantic segmentation. In CVPR, 2015</a:t>
            </a:r>
          </a:p>
          <a:p>
            <a:endParaRPr lang="en-US" altLang="ko-KR" sz="9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9725DD2-E658-45E2-91B8-AADBB7550D24}"/>
              </a:ext>
            </a:extLst>
          </p:cNvPr>
          <p:cNvSpPr/>
          <p:nvPr/>
        </p:nvSpPr>
        <p:spPr>
          <a:xfrm>
            <a:off x="11218381" y="271708"/>
            <a:ext cx="245582" cy="24558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14712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674FF39-3B2D-432A-961E-F38F91EC5418}"/>
              </a:ext>
            </a:extLst>
          </p:cNvPr>
          <p:cNvSpPr txBox="1"/>
          <p:nvPr/>
        </p:nvSpPr>
        <p:spPr>
          <a:xfrm>
            <a:off x="633402" y="104751"/>
            <a:ext cx="9592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Segmentation Architecture</a:t>
            </a:r>
            <a:endParaRPr lang="ko-KR" altLang="en-US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9F2209-AF71-4128-9A6B-9B71A5BF0783}"/>
              </a:ext>
            </a:extLst>
          </p:cNvPr>
          <p:cNvSpPr txBox="1"/>
          <p:nvPr/>
        </p:nvSpPr>
        <p:spPr>
          <a:xfrm>
            <a:off x="633401" y="575761"/>
            <a:ext cx="9517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(2) Combining what and where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7F2686-3CE1-4BE2-9E69-0B540C801E4D}"/>
              </a:ext>
            </a:extLst>
          </p:cNvPr>
          <p:cNvSpPr txBox="1"/>
          <p:nvPr/>
        </p:nvSpPr>
        <p:spPr>
          <a:xfrm>
            <a:off x="50852" y="61401"/>
            <a:ext cx="7938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4.</a:t>
            </a:r>
            <a:endParaRPr lang="ko-KR" altLang="en-US" sz="5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B7A196-FF4C-4A73-A6F2-2138192B8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38</a:t>
            </a:fld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99C5ABE-7D34-42D2-9A42-D466DC11206A}"/>
              </a:ext>
            </a:extLst>
          </p:cNvPr>
          <p:cNvSpPr/>
          <p:nvPr/>
        </p:nvSpPr>
        <p:spPr>
          <a:xfrm>
            <a:off x="10763794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C1CD7C2-5C32-4A67-B767-E1B989B7CF0C}"/>
              </a:ext>
            </a:extLst>
          </p:cNvPr>
          <p:cNvSpPr/>
          <p:nvPr/>
        </p:nvSpPr>
        <p:spPr>
          <a:xfrm>
            <a:off x="11668358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FB8425-0F3D-423D-84B0-5BBAF2F06082}"/>
              </a:ext>
            </a:extLst>
          </p:cNvPr>
          <p:cNvSpPr txBox="1"/>
          <p:nvPr/>
        </p:nvSpPr>
        <p:spPr>
          <a:xfrm>
            <a:off x="867560" y="1000143"/>
            <a:ext cx="10864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How to apply </a:t>
            </a:r>
            <a:r>
              <a:rPr lang="en-US" altLang="ko-KR" sz="2400">
                <a:latin typeface="나눔스퀘어" panose="020B0600000101010101" pitchFamily="50" charset="-127"/>
                <a:ea typeface="나눔스퀘어" panose="020B0600000101010101" pitchFamily="50" charset="-127"/>
              </a:rPr>
              <a:t>ILSVRC Classifier to FCN? </a:t>
            </a:r>
            <a:endParaRPr lang="ko-KR" altLang="en-US" sz="2400" dirty="0">
              <a:solidFill>
                <a:schemeClr val="bg2">
                  <a:lumMod val="1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3" name="Picture 4" descr="https://static.thenounproject.com/png/1743862-200.png">
            <a:hlinkClick r:id="rId2" tooltip="Check"/>
            <a:extLst>
              <a:ext uri="{FF2B5EF4-FFF2-40B4-BE49-F238E27FC236}">
                <a16:creationId xmlns:a16="http://schemas.microsoft.com/office/drawing/2014/main" id="{E692CA6B-4973-4524-B04A-5D524510C2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  <a14:imgEffect>
                      <a14:saturation sat="1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78" y="1073797"/>
            <a:ext cx="331701" cy="31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792AA18-1EF7-40E9-9390-37088FB3257A}"/>
              </a:ext>
            </a:extLst>
          </p:cNvPr>
          <p:cNvSpPr txBox="1"/>
          <p:nvPr/>
        </p:nvSpPr>
        <p:spPr>
          <a:xfrm>
            <a:off x="772719" y="1467584"/>
            <a:ext cx="1141928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latinLnBrk="0">
              <a:buFont typeface="+mj-lt"/>
              <a:buAutoNum type="arabicPeriod" startAt="3"/>
            </a:pP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Segmentation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의 성능을 향상시키기 위한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Skip Architecture 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사용 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800100" lvl="1" indent="-342900" latinLnBrk="0">
              <a:buFontTx/>
              <a:buChar char="-"/>
            </a:pP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pooling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의 결과와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upsampled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의 결과를 결합시킴 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800100" lvl="1" indent="-342900" latinLnBrk="0">
              <a:buFontTx/>
              <a:buChar char="-"/>
            </a:pP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얼마나 얕은 정보까지 사용했냐에 따라서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FCN-8s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부터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FCN-32s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까지 존재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800100" lvl="1" indent="-342900" latinLnBrk="0">
              <a:buFontTx/>
              <a:buChar char="-"/>
            </a:pP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최대한 얕은 정보까지 결합할 수록 성능이 계속 좋아짐  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atinLnBrk="0"/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9EA3369-77B6-421F-8DB0-7BED8AAD5F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4659" y="2942502"/>
            <a:ext cx="6361341" cy="265146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A706C35-F429-425D-A13D-3A8ED7AB83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78220" y="3257353"/>
            <a:ext cx="4305300" cy="1619250"/>
          </a:xfrm>
          <a:prstGeom prst="rect">
            <a:avLst/>
          </a:prstGeom>
        </p:spPr>
      </p:pic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CDC44887-787B-41F8-9E33-FD602C1EA08B}"/>
              </a:ext>
            </a:extLst>
          </p:cNvPr>
          <p:cNvCxnSpPr>
            <a:cxnSpLocks/>
          </p:cNvCxnSpPr>
          <p:nvPr/>
        </p:nvCxnSpPr>
        <p:spPr>
          <a:xfrm>
            <a:off x="5327440" y="6561125"/>
            <a:ext cx="6518729" cy="0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F2D52ECC-8679-4263-BA13-C38159E77C8B}"/>
              </a:ext>
            </a:extLst>
          </p:cNvPr>
          <p:cNvSpPr txBox="1"/>
          <p:nvPr/>
        </p:nvSpPr>
        <p:spPr>
          <a:xfrm>
            <a:off x="5243682" y="6586292"/>
            <a:ext cx="6670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출처 </a:t>
            </a:r>
            <a:r>
              <a:rPr lang="en-US" altLang="ko-KR" sz="900"/>
              <a:t>: J. Long, E. Shelhamer, and T. Darrell. Fully convolutional networks for semantic segmentation. In CVPR, 2015</a:t>
            </a:r>
          </a:p>
          <a:p>
            <a:endParaRPr lang="en-US" altLang="ko-KR" sz="900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4B5870A-6E03-4868-99D6-4672AE2C922E}"/>
              </a:ext>
            </a:extLst>
          </p:cNvPr>
          <p:cNvSpPr/>
          <p:nvPr/>
        </p:nvSpPr>
        <p:spPr>
          <a:xfrm>
            <a:off x="11218381" y="271708"/>
            <a:ext cx="245582" cy="24558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87385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674FF39-3B2D-432A-961E-F38F91EC5418}"/>
              </a:ext>
            </a:extLst>
          </p:cNvPr>
          <p:cNvSpPr txBox="1"/>
          <p:nvPr/>
        </p:nvSpPr>
        <p:spPr>
          <a:xfrm>
            <a:off x="633402" y="104751"/>
            <a:ext cx="9592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Segmentation Architecture</a:t>
            </a:r>
            <a:endParaRPr lang="ko-KR" altLang="en-US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9F2209-AF71-4128-9A6B-9B71A5BF0783}"/>
              </a:ext>
            </a:extLst>
          </p:cNvPr>
          <p:cNvSpPr txBox="1"/>
          <p:nvPr/>
        </p:nvSpPr>
        <p:spPr>
          <a:xfrm>
            <a:off x="633401" y="575761"/>
            <a:ext cx="9517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(2) Combining what and where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7F2686-3CE1-4BE2-9E69-0B540C801E4D}"/>
              </a:ext>
            </a:extLst>
          </p:cNvPr>
          <p:cNvSpPr txBox="1"/>
          <p:nvPr/>
        </p:nvSpPr>
        <p:spPr>
          <a:xfrm>
            <a:off x="50852" y="61401"/>
            <a:ext cx="7938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4.</a:t>
            </a:r>
            <a:endParaRPr lang="ko-KR" altLang="en-US" sz="5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B7A196-FF4C-4A73-A6F2-2138192B8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39</a:t>
            </a:fld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99C5ABE-7D34-42D2-9A42-D466DC11206A}"/>
              </a:ext>
            </a:extLst>
          </p:cNvPr>
          <p:cNvSpPr/>
          <p:nvPr/>
        </p:nvSpPr>
        <p:spPr>
          <a:xfrm>
            <a:off x="10763794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C1CD7C2-5C32-4A67-B767-E1B989B7CF0C}"/>
              </a:ext>
            </a:extLst>
          </p:cNvPr>
          <p:cNvSpPr/>
          <p:nvPr/>
        </p:nvSpPr>
        <p:spPr>
          <a:xfrm>
            <a:off x="11668358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FB8425-0F3D-423D-84B0-5BBAF2F06082}"/>
              </a:ext>
            </a:extLst>
          </p:cNvPr>
          <p:cNvSpPr txBox="1"/>
          <p:nvPr/>
        </p:nvSpPr>
        <p:spPr>
          <a:xfrm>
            <a:off x="867560" y="1000143"/>
            <a:ext cx="10864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How to apply </a:t>
            </a:r>
            <a:r>
              <a:rPr lang="en-US" altLang="ko-KR" sz="2400">
                <a:latin typeface="나눔스퀘어" panose="020B0600000101010101" pitchFamily="50" charset="-127"/>
                <a:ea typeface="나눔스퀘어" panose="020B0600000101010101" pitchFamily="50" charset="-127"/>
              </a:rPr>
              <a:t>ILSVRC Classifier to FCN? </a:t>
            </a:r>
            <a:endParaRPr lang="ko-KR" altLang="en-US" sz="2400" dirty="0">
              <a:solidFill>
                <a:schemeClr val="bg2">
                  <a:lumMod val="1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3" name="Picture 4" descr="https://static.thenounproject.com/png/1743862-200.png">
            <a:hlinkClick r:id="rId2" tooltip="Check"/>
            <a:extLst>
              <a:ext uri="{FF2B5EF4-FFF2-40B4-BE49-F238E27FC236}">
                <a16:creationId xmlns:a16="http://schemas.microsoft.com/office/drawing/2014/main" id="{E692CA6B-4973-4524-B04A-5D524510C2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  <a14:imgEffect>
                      <a14:saturation sat="1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78" y="1073797"/>
            <a:ext cx="331701" cy="31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792AA18-1EF7-40E9-9390-37088FB3257A}"/>
              </a:ext>
            </a:extLst>
          </p:cNvPr>
          <p:cNvSpPr txBox="1"/>
          <p:nvPr/>
        </p:nvSpPr>
        <p:spPr>
          <a:xfrm>
            <a:off x="772719" y="1467584"/>
            <a:ext cx="114192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얕은 층의 정보는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Local Feature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를 깊은 층은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Global Feature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를 가지고 있어서 결합하는게 의미가 있음 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6" name="Picture 8" descr="10-708 PGM | Lecture 16: Building Blocks of Deep Learning">
            <a:extLst>
              <a:ext uri="{FF2B5EF4-FFF2-40B4-BE49-F238E27FC236}">
                <a16:creationId xmlns:a16="http://schemas.microsoft.com/office/drawing/2014/main" id="{B18E7E0B-2FA8-4AA9-B3B4-BE1948EC6A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456" y="2173123"/>
            <a:ext cx="5209654" cy="2251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12" descr="Image for post">
            <a:extLst>
              <a:ext uri="{FF2B5EF4-FFF2-40B4-BE49-F238E27FC236}">
                <a16:creationId xmlns:a16="http://schemas.microsoft.com/office/drawing/2014/main" id="{F672B453-2E8A-4A76-8F47-DB369DC3FF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81" y="4245340"/>
            <a:ext cx="8177305" cy="2238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F1F5A24-FEB2-4770-8C83-E54E49F42FA3}"/>
              </a:ext>
            </a:extLst>
          </p:cNvPr>
          <p:cNvSpPr txBox="1"/>
          <p:nvPr/>
        </p:nvSpPr>
        <p:spPr>
          <a:xfrm>
            <a:off x="6119110" y="2186137"/>
            <a:ext cx="572705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>
              <a:lnSpc>
                <a:spcPct val="150000"/>
              </a:lnSpc>
            </a:pPr>
            <a:r>
              <a:rPr lang="en-US" altLang="ko-KR" sz="16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Low Layer</a:t>
            </a:r>
          </a:p>
          <a:p>
            <a:pPr latinLnBrk="0">
              <a:lnSpc>
                <a:spcPct val="150000"/>
              </a:lnSpc>
            </a:pPr>
            <a:r>
              <a:rPr lang="en-US" altLang="ko-KR" sz="16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16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직선 및 곡선</a:t>
            </a:r>
            <a:r>
              <a:rPr lang="en-US" altLang="ko-KR" sz="16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6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색상 등의 낮은 수준의 특징 </a:t>
            </a:r>
            <a:r>
              <a:rPr lang="en-US" altLang="ko-KR" sz="16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(local feature)</a:t>
            </a:r>
            <a:r>
              <a:rPr lang="ko-KR" altLang="en-US" sz="16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en-US" altLang="ko-KR" sz="1600">
              <a:solidFill>
                <a:schemeClr val="bg2">
                  <a:lumMod val="1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atinLnBrk="0">
              <a:lnSpc>
                <a:spcPct val="150000"/>
              </a:lnSpc>
            </a:pPr>
            <a:r>
              <a:rPr lang="en-US" altLang="ko-KR" sz="16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High Layer </a:t>
            </a:r>
          </a:p>
          <a:p>
            <a:pPr latinLnBrk="0">
              <a:lnSpc>
                <a:spcPct val="150000"/>
              </a:lnSpc>
            </a:pPr>
            <a:r>
              <a:rPr lang="en-US" altLang="ko-KR" sz="16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 </a:t>
            </a:r>
            <a:r>
              <a:rPr lang="ko-KR" altLang="en-US" sz="16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복잡하고 포괄적인 개체 정보가 활성화 </a:t>
            </a:r>
            <a:r>
              <a:rPr lang="en-US" altLang="ko-KR" sz="16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(global feature) 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6BB9D63D-8414-447B-B0D9-FA2CCE437030}"/>
              </a:ext>
            </a:extLst>
          </p:cNvPr>
          <p:cNvCxnSpPr>
            <a:cxnSpLocks/>
          </p:cNvCxnSpPr>
          <p:nvPr/>
        </p:nvCxnSpPr>
        <p:spPr>
          <a:xfrm>
            <a:off x="5327440" y="6561125"/>
            <a:ext cx="6518729" cy="0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1204A0D3-0B0A-40CA-9107-98A2DB7951E0}"/>
              </a:ext>
            </a:extLst>
          </p:cNvPr>
          <p:cNvSpPr txBox="1"/>
          <p:nvPr/>
        </p:nvSpPr>
        <p:spPr>
          <a:xfrm>
            <a:off x="5243682" y="6586292"/>
            <a:ext cx="6670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출처 </a:t>
            </a:r>
            <a:r>
              <a:rPr lang="en-US" altLang="ko-KR" sz="900"/>
              <a:t>: J. Long, E. Shelhamer, and T. Darrell. Fully convolutional networks for semantic segmentation. In CVPR, 2015</a:t>
            </a:r>
          </a:p>
          <a:p>
            <a:endParaRPr lang="en-US" altLang="ko-KR" sz="900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6C2C111-0135-413D-957F-6193E71F398A}"/>
              </a:ext>
            </a:extLst>
          </p:cNvPr>
          <p:cNvSpPr/>
          <p:nvPr/>
        </p:nvSpPr>
        <p:spPr>
          <a:xfrm>
            <a:off x="11218381" y="271708"/>
            <a:ext cx="245582" cy="24558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30283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674FF39-3B2D-432A-961E-F38F91EC5418}"/>
              </a:ext>
            </a:extLst>
          </p:cNvPr>
          <p:cNvSpPr txBox="1"/>
          <p:nvPr/>
        </p:nvSpPr>
        <p:spPr>
          <a:xfrm>
            <a:off x="633402" y="104751"/>
            <a:ext cx="9592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Semantic Segmentation</a:t>
            </a:r>
            <a:r>
              <a:rPr lang="ko-KR" altLang="en-US" sz="3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이란</a:t>
            </a:r>
            <a:r>
              <a:rPr lang="en-US" altLang="ko-KR" sz="3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? </a:t>
            </a:r>
            <a:endParaRPr lang="ko-KR" altLang="en-US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9F2209-AF71-4128-9A6B-9B71A5BF0783}"/>
              </a:ext>
            </a:extLst>
          </p:cNvPr>
          <p:cNvSpPr txBox="1"/>
          <p:nvPr/>
        </p:nvSpPr>
        <p:spPr>
          <a:xfrm>
            <a:off x="633401" y="575761"/>
            <a:ext cx="9517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(2) Semantic Segmentation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7F2686-3CE1-4BE2-9E69-0B540C801E4D}"/>
              </a:ext>
            </a:extLst>
          </p:cNvPr>
          <p:cNvSpPr txBox="1"/>
          <p:nvPr/>
        </p:nvSpPr>
        <p:spPr>
          <a:xfrm>
            <a:off x="50852" y="61401"/>
            <a:ext cx="7938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</a:t>
            </a:r>
            <a:endParaRPr lang="ko-KR" altLang="en-US" sz="5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B1C1F22-F26E-4E16-8209-6100001481B2}"/>
              </a:ext>
            </a:extLst>
          </p:cNvPr>
          <p:cNvSpPr/>
          <p:nvPr/>
        </p:nvSpPr>
        <p:spPr>
          <a:xfrm>
            <a:off x="10763794" y="271708"/>
            <a:ext cx="245582" cy="24558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82399CD-281E-4705-8C02-F21761CFDAA5}"/>
              </a:ext>
            </a:extLst>
          </p:cNvPr>
          <p:cNvSpPr/>
          <p:nvPr/>
        </p:nvSpPr>
        <p:spPr>
          <a:xfrm>
            <a:off x="11218381" y="271708"/>
            <a:ext cx="245582" cy="245582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6BFA0C0-8622-478F-B166-D0A26F4DAF21}"/>
              </a:ext>
            </a:extLst>
          </p:cNvPr>
          <p:cNvSpPr/>
          <p:nvPr/>
        </p:nvSpPr>
        <p:spPr>
          <a:xfrm>
            <a:off x="11668358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B7A196-FF4C-4A73-A6F2-2138192B8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4</a:t>
            </a:fld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1860D19-ECE4-47BF-A0A0-07E20567B0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659" y="1203887"/>
            <a:ext cx="5460964" cy="4365750"/>
          </a:xfrm>
          <a:prstGeom prst="rect">
            <a:avLst/>
          </a:prstGeom>
        </p:spPr>
      </p:pic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2A25608D-3EF2-47CD-B62B-B4B9274BF582}"/>
              </a:ext>
            </a:extLst>
          </p:cNvPr>
          <p:cNvCxnSpPr>
            <a:cxnSpLocks/>
          </p:cNvCxnSpPr>
          <p:nvPr/>
        </p:nvCxnSpPr>
        <p:spPr>
          <a:xfrm>
            <a:off x="5327440" y="6561125"/>
            <a:ext cx="6518729" cy="0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E3A78F40-47DE-4847-B695-8E4FE19CEDCD}"/>
              </a:ext>
            </a:extLst>
          </p:cNvPr>
          <p:cNvSpPr txBox="1"/>
          <p:nvPr/>
        </p:nvSpPr>
        <p:spPr>
          <a:xfrm>
            <a:off x="5243682" y="6586292"/>
            <a:ext cx="621997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출처 </a:t>
            </a:r>
            <a:r>
              <a:rPr lang="en-US" altLang="ko-KR" sz="900"/>
              <a:t>: CS231n, 11. Detection and Segmentation </a:t>
            </a:r>
            <a:endParaRPr lang="en-US" altLang="ko-KR" sz="900" dirty="0"/>
          </a:p>
        </p:txBody>
      </p:sp>
    </p:spTree>
    <p:extLst>
      <p:ext uri="{BB962C8B-B14F-4D97-AF65-F5344CB8AC3E}">
        <p14:creationId xmlns:p14="http://schemas.microsoft.com/office/powerpoint/2010/main" val="68334155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674FF39-3B2D-432A-961E-F38F91EC5418}"/>
              </a:ext>
            </a:extLst>
          </p:cNvPr>
          <p:cNvSpPr txBox="1"/>
          <p:nvPr/>
        </p:nvSpPr>
        <p:spPr>
          <a:xfrm>
            <a:off x="633402" y="104751"/>
            <a:ext cx="9592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Segmentation Architecture</a:t>
            </a:r>
            <a:endParaRPr lang="ko-KR" altLang="en-US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9F2209-AF71-4128-9A6B-9B71A5BF0783}"/>
              </a:ext>
            </a:extLst>
          </p:cNvPr>
          <p:cNvSpPr txBox="1"/>
          <p:nvPr/>
        </p:nvSpPr>
        <p:spPr>
          <a:xfrm>
            <a:off x="633401" y="575761"/>
            <a:ext cx="9517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(2) Combining what and where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7F2686-3CE1-4BE2-9E69-0B540C801E4D}"/>
              </a:ext>
            </a:extLst>
          </p:cNvPr>
          <p:cNvSpPr txBox="1"/>
          <p:nvPr/>
        </p:nvSpPr>
        <p:spPr>
          <a:xfrm>
            <a:off x="50852" y="61401"/>
            <a:ext cx="7938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4.</a:t>
            </a:r>
            <a:endParaRPr lang="ko-KR" altLang="en-US" sz="5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B7A196-FF4C-4A73-A6F2-2138192B8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40</a:t>
            </a:fld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99C5ABE-7D34-42D2-9A42-D466DC11206A}"/>
              </a:ext>
            </a:extLst>
          </p:cNvPr>
          <p:cNvSpPr/>
          <p:nvPr/>
        </p:nvSpPr>
        <p:spPr>
          <a:xfrm>
            <a:off x="10763794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C1CD7C2-5C32-4A67-B767-E1B989B7CF0C}"/>
              </a:ext>
            </a:extLst>
          </p:cNvPr>
          <p:cNvSpPr/>
          <p:nvPr/>
        </p:nvSpPr>
        <p:spPr>
          <a:xfrm>
            <a:off x="11668358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FB8425-0F3D-423D-84B0-5BBAF2F06082}"/>
              </a:ext>
            </a:extLst>
          </p:cNvPr>
          <p:cNvSpPr txBox="1"/>
          <p:nvPr/>
        </p:nvSpPr>
        <p:spPr>
          <a:xfrm>
            <a:off x="867560" y="1000143"/>
            <a:ext cx="10864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How to apply </a:t>
            </a:r>
            <a:r>
              <a:rPr lang="en-US" altLang="ko-KR" sz="2400">
                <a:latin typeface="나눔스퀘어" panose="020B0600000101010101" pitchFamily="50" charset="-127"/>
                <a:ea typeface="나눔스퀘어" panose="020B0600000101010101" pitchFamily="50" charset="-127"/>
              </a:rPr>
              <a:t>ILSVRC Classifier to FCN? </a:t>
            </a:r>
            <a:endParaRPr lang="ko-KR" altLang="en-US" sz="2400" dirty="0">
              <a:solidFill>
                <a:schemeClr val="bg2">
                  <a:lumMod val="1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3" name="Picture 4" descr="https://static.thenounproject.com/png/1743862-200.png">
            <a:hlinkClick r:id="rId2" tooltip="Check"/>
            <a:extLst>
              <a:ext uri="{FF2B5EF4-FFF2-40B4-BE49-F238E27FC236}">
                <a16:creationId xmlns:a16="http://schemas.microsoft.com/office/drawing/2014/main" id="{E692CA6B-4973-4524-B04A-5D524510C2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  <a14:imgEffect>
                      <a14:saturation sat="1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78" y="1073797"/>
            <a:ext cx="331701" cy="31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B587260-4AC5-464A-8D85-2E425CCB4BB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7116"/>
          <a:stretch/>
        </p:blipFill>
        <p:spPr>
          <a:xfrm>
            <a:off x="760468" y="1410016"/>
            <a:ext cx="5943850" cy="2619375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E97BE63F-B9B3-4649-9CD7-3DF93D2B5B52}"/>
              </a:ext>
            </a:extLst>
          </p:cNvPr>
          <p:cNvSpPr/>
          <p:nvPr/>
        </p:nvSpPr>
        <p:spPr>
          <a:xfrm>
            <a:off x="3343835" y="3613716"/>
            <a:ext cx="3545545" cy="473239"/>
          </a:xfrm>
          <a:prstGeom prst="rect">
            <a:avLst/>
          </a:prstGeom>
          <a:solidFill>
            <a:srgbClr val="FEFE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Picture 2" descr="https://blog.kakaocdn.net/dn/c2rRKu/btqvFhluGR4/L0t8Da4wcUNJzkxPmzH6tk/img.jpg">
            <a:extLst>
              <a:ext uri="{FF2B5EF4-FFF2-40B4-BE49-F238E27FC236}">
                <a16:creationId xmlns:a16="http://schemas.microsoft.com/office/drawing/2014/main" id="{8809F638-2481-44D3-BCA6-FD43274438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651" y="3550026"/>
            <a:ext cx="5646145" cy="2937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286F2D52-7A91-4102-9096-2AB919D1390A}"/>
              </a:ext>
            </a:extLst>
          </p:cNvPr>
          <p:cNvSpPr/>
          <p:nvPr/>
        </p:nvSpPr>
        <p:spPr>
          <a:xfrm>
            <a:off x="5494201" y="3047598"/>
            <a:ext cx="1377249" cy="557152"/>
          </a:xfrm>
          <a:prstGeom prst="rect">
            <a:avLst/>
          </a:prstGeom>
          <a:solidFill>
            <a:srgbClr val="FEFE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E2B8B82-B991-40A6-8227-51E32DD87A1D}"/>
              </a:ext>
            </a:extLst>
          </p:cNvPr>
          <p:cNvSpPr/>
          <p:nvPr/>
        </p:nvSpPr>
        <p:spPr>
          <a:xfrm>
            <a:off x="6472518" y="2193892"/>
            <a:ext cx="663389" cy="928924"/>
          </a:xfrm>
          <a:prstGeom prst="rect">
            <a:avLst/>
          </a:prstGeom>
          <a:solidFill>
            <a:srgbClr val="FEFE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42FF6C0-3864-4E0E-9B91-A7496CBAB26F}"/>
              </a:ext>
            </a:extLst>
          </p:cNvPr>
          <p:cNvSpPr/>
          <p:nvPr/>
        </p:nvSpPr>
        <p:spPr>
          <a:xfrm>
            <a:off x="6308795" y="2095074"/>
            <a:ext cx="827111" cy="989380"/>
          </a:xfrm>
          <a:prstGeom prst="rect">
            <a:avLst/>
          </a:prstGeom>
          <a:solidFill>
            <a:srgbClr val="FEFE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연결선: 구부러짐 4">
            <a:extLst>
              <a:ext uri="{FF2B5EF4-FFF2-40B4-BE49-F238E27FC236}">
                <a16:creationId xmlns:a16="http://schemas.microsoft.com/office/drawing/2014/main" id="{1E8FE530-4E28-4307-8759-FDBBA7FC9359}"/>
              </a:ext>
            </a:extLst>
          </p:cNvPr>
          <p:cNvCxnSpPr/>
          <p:nvPr/>
        </p:nvCxnSpPr>
        <p:spPr>
          <a:xfrm rot="16200000" flipH="1">
            <a:off x="1519988" y="4056999"/>
            <a:ext cx="1245155" cy="358588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연결선: 구부러짐 24">
            <a:extLst>
              <a:ext uri="{FF2B5EF4-FFF2-40B4-BE49-F238E27FC236}">
                <a16:creationId xmlns:a16="http://schemas.microsoft.com/office/drawing/2014/main" id="{42FAD00F-D2F3-4B73-9347-A22B507D1F6F}"/>
              </a:ext>
            </a:extLst>
          </p:cNvPr>
          <p:cNvCxnSpPr>
            <a:cxnSpLocks/>
          </p:cNvCxnSpPr>
          <p:nvPr/>
        </p:nvCxnSpPr>
        <p:spPr>
          <a:xfrm rot="5400000">
            <a:off x="2016349" y="4250919"/>
            <a:ext cx="1370664" cy="96256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연결선: 구부러짐 25">
            <a:extLst>
              <a:ext uri="{FF2B5EF4-FFF2-40B4-BE49-F238E27FC236}">
                <a16:creationId xmlns:a16="http://schemas.microsoft.com/office/drawing/2014/main" id="{F43E85A7-0ACD-4472-98AB-EB207580B805}"/>
              </a:ext>
            </a:extLst>
          </p:cNvPr>
          <p:cNvCxnSpPr>
            <a:cxnSpLocks/>
          </p:cNvCxnSpPr>
          <p:nvPr/>
        </p:nvCxnSpPr>
        <p:spPr>
          <a:xfrm rot="5400000">
            <a:off x="2525338" y="4004265"/>
            <a:ext cx="1370665" cy="589567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연결선: 구부러짐 28">
            <a:extLst>
              <a:ext uri="{FF2B5EF4-FFF2-40B4-BE49-F238E27FC236}">
                <a16:creationId xmlns:a16="http://schemas.microsoft.com/office/drawing/2014/main" id="{09AE7B1A-1A95-4AC7-B945-9C36630742E9}"/>
              </a:ext>
            </a:extLst>
          </p:cNvPr>
          <p:cNvCxnSpPr>
            <a:cxnSpLocks/>
          </p:cNvCxnSpPr>
          <p:nvPr/>
        </p:nvCxnSpPr>
        <p:spPr>
          <a:xfrm rot="5400000">
            <a:off x="3073495" y="3753347"/>
            <a:ext cx="1376444" cy="1102092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연결선: 구부러짐 31">
            <a:extLst>
              <a:ext uri="{FF2B5EF4-FFF2-40B4-BE49-F238E27FC236}">
                <a16:creationId xmlns:a16="http://schemas.microsoft.com/office/drawing/2014/main" id="{93759567-9F1C-4449-BBDC-30DC21481FBE}"/>
              </a:ext>
            </a:extLst>
          </p:cNvPr>
          <p:cNvCxnSpPr>
            <a:cxnSpLocks/>
            <a:stCxn id="2" idx="0"/>
          </p:cNvCxnSpPr>
          <p:nvPr/>
        </p:nvCxnSpPr>
        <p:spPr>
          <a:xfrm rot="16200000" flipH="1" flipV="1">
            <a:off x="3568762" y="3506863"/>
            <a:ext cx="1440994" cy="1654699"/>
          </a:xfrm>
          <a:prstGeom prst="curvedConnector4">
            <a:avLst>
              <a:gd name="adj1" fmla="val 22086"/>
              <a:gd name="adj2" fmla="val 55667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C68A5A36-3560-4563-AF11-F9BB9C736342}"/>
              </a:ext>
            </a:extLst>
          </p:cNvPr>
          <p:cNvCxnSpPr>
            <a:cxnSpLocks/>
          </p:cNvCxnSpPr>
          <p:nvPr/>
        </p:nvCxnSpPr>
        <p:spPr>
          <a:xfrm>
            <a:off x="5327440" y="6561125"/>
            <a:ext cx="6518729" cy="0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902F35BB-D102-4519-B512-E9B3CA1E4873}"/>
              </a:ext>
            </a:extLst>
          </p:cNvPr>
          <p:cNvSpPr txBox="1"/>
          <p:nvPr/>
        </p:nvSpPr>
        <p:spPr>
          <a:xfrm>
            <a:off x="5243682" y="6586292"/>
            <a:ext cx="6670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출처 </a:t>
            </a:r>
            <a:r>
              <a:rPr lang="en-US" altLang="ko-KR" sz="900"/>
              <a:t>: J. Long, E. Shelhamer, and T. Darrell. Fully convolutional networks for semantic segmentation. In CVPR, 2015</a:t>
            </a:r>
          </a:p>
          <a:p>
            <a:endParaRPr lang="en-US" altLang="ko-KR" sz="900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2660F00-5781-4E04-8541-79A91F9EE4F0}"/>
              </a:ext>
            </a:extLst>
          </p:cNvPr>
          <p:cNvSpPr/>
          <p:nvPr/>
        </p:nvSpPr>
        <p:spPr>
          <a:xfrm>
            <a:off x="11218381" y="271708"/>
            <a:ext cx="245582" cy="24558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667493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그림 26">
            <a:extLst>
              <a:ext uri="{FF2B5EF4-FFF2-40B4-BE49-F238E27FC236}">
                <a16:creationId xmlns:a16="http://schemas.microsoft.com/office/drawing/2014/main" id="{7A33F4A7-2095-49D5-87AF-EFCD6BDE5E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836" y="1411792"/>
            <a:ext cx="11239500" cy="26193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674FF39-3B2D-432A-961E-F38F91EC5418}"/>
              </a:ext>
            </a:extLst>
          </p:cNvPr>
          <p:cNvSpPr txBox="1"/>
          <p:nvPr/>
        </p:nvSpPr>
        <p:spPr>
          <a:xfrm>
            <a:off x="633402" y="104751"/>
            <a:ext cx="9592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Segmentation Architecture</a:t>
            </a:r>
            <a:endParaRPr lang="ko-KR" altLang="en-US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9F2209-AF71-4128-9A6B-9B71A5BF0783}"/>
              </a:ext>
            </a:extLst>
          </p:cNvPr>
          <p:cNvSpPr txBox="1"/>
          <p:nvPr/>
        </p:nvSpPr>
        <p:spPr>
          <a:xfrm>
            <a:off x="633401" y="575761"/>
            <a:ext cx="9517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(2) Combining what and where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7F2686-3CE1-4BE2-9E69-0B540C801E4D}"/>
              </a:ext>
            </a:extLst>
          </p:cNvPr>
          <p:cNvSpPr txBox="1"/>
          <p:nvPr/>
        </p:nvSpPr>
        <p:spPr>
          <a:xfrm>
            <a:off x="50852" y="61401"/>
            <a:ext cx="7938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4.</a:t>
            </a:r>
            <a:endParaRPr lang="ko-KR" altLang="en-US" sz="5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B7A196-FF4C-4A73-A6F2-2138192B8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41</a:t>
            </a:fld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99C5ABE-7D34-42D2-9A42-D466DC11206A}"/>
              </a:ext>
            </a:extLst>
          </p:cNvPr>
          <p:cNvSpPr/>
          <p:nvPr/>
        </p:nvSpPr>
        <p:spPr>
          <a:xfrm>
            <a:off x="10763794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C1CD7C2-5C32-4A67-B767-E1B989B7CF0C}"/>
              </a:ext>
            </a:extLst>
          </p:cNvPr>
          <p:cNvSpPr/>
          <p:nvPr/>
        </p:nvSpPr>
        <p:spPr>
          <a:xfrm>
            <a:off x="11668358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FB8425-0F3D-423D-84B0-5BBAF2F06082}"/>
              </a:ext>
            </a:extLst>
          </p:cNvPr>
          <p:cNvSpPr txBox="1"/>
          <p:nvPr/>
        </p:nvSpPr>
        <p:spPr>
          <a:xfrm>
            <a:off x="867560" y="1000143"/>
            <a:ext cx="10864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How to apply </a:t>
            </a:r>
            <a:r>
              <a:rPr lang="en-US" altLang="ko-KR" sz="2400">
                <a:latin typeface="나눔스퀘어" panose="020B0600000101010101" pitchFamily="50" charset="-127"/>
                <a:ea typeface="나눔스퀘어" panose="020B0600000101010101" pitchFamily="50" charset="-127"/>
              </a:rPr>
              <a:t>ILSVRC Classifier to FCN? </a:t>
            </a:r>
            <a:endParaRPr lang="ko-KR" altLang="en-US" sz="2400" dirty="0">
              <a:solidFill>
                <a:schemeClr val="bg2">
                  <a:lumMod val="1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3" name="Picture 4" descr="https://static.thenounproject.com/png/1743862-200.png">
            <a:hlinkClick r:id="rId3" tooltip="Check"/>
            <a:extLst>
              <a:ext uri="{FF2B5EF4-FFF2-40B4-BE49-F238E27FC236}">
                <a16:creationId xmlns:a16="http://schemas.microsoft.com/office/drawing/2014/main" id="{E692CA6B-4973-4524-B04A-5D524510C2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200"/>
                    </a14:imgEffect>
                    <a14:imgEffect>
                      <a14:saturation sat="1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78" y="1073797"/>
            <a:ext cx="331701" cy="31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C8D76960-C28A-42FA-AC8A-82B299E3909F}"/>
              </a:ext>
            </a:extLst>
          </p:cNvPr>
          <p:cNvSpPr txBox="1"/>
          <p:nvPr/>
        </p:nvSpPr>
        <p:spPr>
          <a:xfrm>
            <a:off x="6633176" y="945083"/>
            <a:ext cx="5473884" cy="518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>
              <a:lnSpc>
                <a:spcPct val="200000"/>
              </a:lnSpc>
            </a:pPr>
            <a:r>
              <a:rPr lang="en-US" altLang="ko-KR" sz="1600" dirty="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Pooling</a:t>
            </a:r>
            <a:r>
              <a:rPr lang="ko-KR" altLang="en-US" sz="1600" dirty="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한 결과를 </a:t>
            </a:r>
            <a:r>
              <a:rPr lang="en-US" altLang="ko-KR" sz="1600" dirty="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Conv </a:t>
            </a:r>
            <a:r>
              <a:rPr lang="ko-KR" altLang="en-US" sz="1600" dirty="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결과</a:t>
            </a:r>
            <a:r>
              <a:rPr lang="en-US" altLang="ko-KR" sz="1600" dirty="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en-US" altLang="ko-KR" sz="1600" dirty="0" err="1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upsampled</a:t>
            </a:r>
            <a:r>
              <a:rPr lang="ko-KR" altLang="en-US" sz="1600" dirty="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600" dirty="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prediction)</a:t>
            </a:r>
            <a:r>
              <a:rPr lang="ko-KR" altLang="en-US" sz="1600" dirty="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와 결합</a:t>
            </a:r>
            <a:endParaRPr lang="en-US" altLang="ko-KR" sz="1600" dirty="0">
              <a:solidFill>
                <a:schemeClr val="bg2">
                  <a:lumMod val="1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0" name="Picture 4" descr="https://blog.kakaocdn.net/dn/IGdNu/btqvIlt4uDG/fcPrxA9rRuGSK0k7urG1SK/img.jpg">
            <a:extLst>
              <a:ext uri="{FF2B5EF4-FFF2-40B4-BE49-F238E27FC236}">
                <a16:creationId xmlns:a16="http://schemas.microsoft.com/office/drawing/2014/main" id="{4AA64521-57A1-4BB8-828B-51343E367E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78" y="3991766"/>
            <a:ext cx="7608553" cy="2052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C33417C3-D678-4852-8016-7823CA27EFB8}"/>
              </a:ext>
            </a:extLst>
          </p:cNvPr>
          <p:cNvSpPr/>
          <p:nvPr/>
        </p:nvSpPr>
        <p:spPr>
          <a:xfrm>
            <a:off x="5651659" y="5050176"/>
            <a:ext cx="2301104" cy="993986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65B7B49-BA40-42FE-9DD9-9E2EEF3277F7}"/>
              </a:ext>
            </a:extLst>
          </p:cNvPr>
          <p:cNvSpPr/>
          <p:nvPr/>
        </p:nvSpPr>
        <p:spPr>
          <a:xfrm>
            <a:off x="6687978" y="1399712"/>
            <a:ext cx="2556689" cy="240889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연결선: 구부러짐 34">
            <a:extLst>
              <a:ext uri="{FF2B5EF4-FFF2-40B4-BE49-F238E27FC236}">
                <a16:creationId xmlns:a16="http://schemas.microsoft.com/office/drawing/2014/main" id="{E1B1D49F-D540-43C0-ABA6-27F1A7DD4E34}"/>
              </a:ext>
            </a:extLst>
          </p:cNvPr>
          <p:cNvCxnSpPr>
            <a:stCxn id="33" idx="2"/>
            <a:endCxn id="31" idx="0"/>
          </p:cNvCxnSpPr>
          <p:nvPr/>
        </p:nvCxnSpPr>
        <p:spPr>
          <a:xfrm rot="5400000">
            <a:off x="6763480" y="3847333"/>
            <a:ext cx="1241574" cy="1164112"/>
          </a:xfrm>
          <a:prstGeom prst="curvedConnector3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141B7E61-DC61-445B-A399-9E47484813A5}"/>
              </a:ext>
            </a:extLst>
          </p:cNvPr>
          <p:cNvCxnSpPr>
            <a:cxnSpLocks/>
          </p:cNvCxnSpPr>
          <p:nvPr/>
        </p:nvCxnSpPr>
        <p:spPr>
          <a:xfrm>
            <a:off x="5327440" y="6561125"/>
            <a:ext cx="6518729" cy="0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FCB98CA-041F-4654-87C6-F81D3343E518}"/>
              </a:ext>
            </a:extLst>
          </p:cNvPr>
          <p:cNvSpPr txBox="1"/>
          <p:nvPr/>
        </p:nvSpPr>
        <p:spPr>
          <a:xfrm>
            <a:off x="5243682" y="6586292"/>
            <a:ext cx="6670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출처 </a:t>
            </a:r>
            <a:r>
              <a:rPr lang="en-US" altLang="ko-KR" sz="900"/>
              <a:t>: J. Long, E. Shelhamer, and T. Darrell. Fully convolutional networks for semantic segmentation. In CVPR, 2015</a:t>
            </a:r>
          </a:p>
          <a:p>
            <a:endParaRPr lang="en-US" altLang="ko-KR" sz="900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1DD304E-FFE7-46E4-BD52-0031FEBEC47D}"/>
              </a:ext>
            </a:extLst>
          </p:cNvPr>
          <p:cNvSpPr/>
          <p:nvPr/>
        </p:nvSpPr>
        <p:spPr>
          <a:xfrm>
            <a:off x="11218381" y="271708"/>
            <a:ext cx="245582" cy="24558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399063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674FF39-3B2D-432A-961E-F38F91EC5418}"/>
              </a:ext>
            </a:extLst>
          </p:cNvPr>
          <p:cNvSpPr txBox="1"/>
          <p:nvPr/>
        </p:nvSpPr>
        <p:spPr>
          <a:xfrm>
            <a:off x="633402" y="104751"/>
            <a:ext cx="9592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Segmentation Architecture</a:t>
            </a:r>
            <a:endParaRPr lang="ko-KR" altLang="en-US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9F2209-AF71-4128-9A6B-9B71A5BF0783}"/>
              </a:ext>
            </a:extLst>
          </p:cNvPr>
          <p:cNvSpPr txBox="1"/>
          <p:nvPr/>
        </p:nvSpPr>
        <p:spPr>
          <a:xfrm>
            <a:off x="633401" y="575761"/>
            <a:ext cx="9517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(2) Combining what and where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7F2686-3CE1-4BE2-9E69-0B540C801E4D}"/>
              </a:ext>
            </a:extLst>
          </p:cNvPr>
          <p:cNvSpPr txBox="1"/>
          <p:nvPr/>
        </p:nvSpPr>
        <p:spPr>
          <a:xfrm>
            <a:off x="50852" y="61401"/>
            <a:ext cx="7938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4.</a:t>
            </a:r>
            <a:endParaRPr lang="ko-KR" altLang="en-US" sz="5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B7A196-FF4C-4A73-A6F2-2138192B8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42</a:t>
            </a:fld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99C5ABE-7D34-42D2-9A42-D466DC11206A}"/>
              </a:ext>
            </a:extLst>
          </p:cNvPr>
          <p:cNvSpPr/>
          <p:nvPr/>
        </p:nvSpPr>
        <p:spPr>
          <a:xfrm>
            <a:off x="10763794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C1CD7C2-5C32-4A67-B767-E1B989B7CF0C}"/>
              </a:ext>
            </a:extLst>
          </p:cNvPr>
          <p:cNvSpPr/>
          <p:nvPr/>
        </p:nvSpPr>
        <p:spPr>
          <a:xfrm>
            <a:off x="11668358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FB8425-0F3D-423D-84B0-5BBAF2F06082}"/>
              </a:ext>
            </a:extLst>
          </p:cNvPr>
          <p:cNvSpPr txBox="1"/>
          <p:nvPr/>
        </p:nvSpPr>
        <p:spPr>
          <a:xfrm>
            <a:off x="867560" y="1000143"/>
            <a:ext cx="10864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How to apply </a:t>
            </a:r>
            <a:r>
              <a:rPr lang="en-US" altLang="ko-KR" sz="2400">
                <a:latin typeface="나눔스퀘어" panose="020B0600000101010101" pitchFamily="50" charset="-127"/>
                <a:ea typeface="나눔스퀘어" panose="020B0600000101010101" pitchFamily="50" charset="-127"/>
              </a:rPr>
              <a:t>ILSVRC Classifier to FCN? </a:t>
            </a:r>
            <a:endParaRPr lang="ko-KR" altLang="en-US" sz="2400" dirty="0">
              <a:solidFill>
                <a:schemeClr val="bg2">
                  <a:lumMod val="1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3" name="Picture 4" descr="https://static.thenounproject.com/png/1743862-200.png">
            <a:hlinkClick r:id="rId2" tooltip="Check"/>
            <a:extLst>
              <a:ext uri="{FF2B5EF4-FFF2-40B4-BE49-F238E27FC236}">
                <a16:creationId xmlns:a16="http://schemas.microsoft.com/office/drawing/2014/main" id="{E692CA6B-4973-4524-B04A-5D524510C2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  <a14:imgEffect>
                      <a14:saturation sat="1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78" y="1073797"/>
            <a:ext cx="331701" cy="31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C8D76960-C28A-42FA-AC8A-82B299E3909F}"/>
              </a:ext>
            </a:extLst>
          </p:cNvPr>
          <p:cNvSpPr txBox="1"/>
          <p:nvPr/>
        </p:nvSpPr>
        <p:spPr>
          <a:xfrm>
            <a:off x="6633176" y="945083"/>
            <a:ext cx="5473884" cy="518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>
              <a:lnSpc>
                <a:spcPct val="200000"/>
              </a:lnSpc>
            </a:pPr>
            <a:r>
              <a:rPr lang="en-US" altLang="ko-KR" sz="1600" dirty="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Pooling</a:t>
            </a:r>
            <a:r>
              <a:rPr lang="ko-KR" altLang="en-US" sz="1600" dirty="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한 결과를 </a:t>
            </a:r>
            <a:r>
              <a:rPr lang="en-US" altLang="ko-KR" sz="16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Conv </a:t>
            </a:r>
            <a:r>
              <a:rPr lang="ko-KR" altLang="en-US" sz="16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결과</a:t>
            </a:r>
            <a:r>
              <a:rPr lang="en-US" altLang="ko-KR" sz="16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(upsampled</a:t>
            </a:r>
            <a:r>
              <a:rPr lang="ko-KR" altLang="en-US" sz="16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6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prediction)</a:t>
            </a:r>
            <a:r>
              <a:rPr lang="ko-KR" altLang="en-US" sz="16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와 </a:t>
            </a:r>
            <a:r>
              <a:rPr lang="ko-KR" altLang="en-US" sz="1600" dirty="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결합</a:t>
            </a:r>
            <a:endParaRPr lang="en-US" altLang="ko-KR" sz="1600" dirty="0">
              <a:solidFill>
                <a:schemeClr val="bg2">
                  <a:lumMod val="1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141B7E61-DC61-445B-A399-9E47484813A5}"/>
              </a:ext>
            </a:extLst>
          </p:cNvPr>
          <p:cNvCxnSpPr>
            <a:cxnSpLocks/>
          </p:cNvCxnSpPr>
          <p:nvPr/>
        </p:nvCxnSpPr>
        <p:spPr>
          <a:xfrm flipV="1">
            <a:off x="4025991" y="6561125"/>
            <a:ext cx="7820178" cy="25167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FCB98CA-041F-4654-87C6-F81D3343E518}"/>
              </a:ext>
            </a:extLst>
          </p:cNvPr>
          <p:cNvSpPr txBox="1"/>
          <p:nvPr/>
        </p:nvSpPr>
        <p:spPr>
          <a:xfrm>
            <a:off x="4025991" y="6586292"/>
            <a:ext cx="788794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/>
              <a:t>출처 </a:t>
            </a:r>
            <a:r>
              <a:rPr lang="en-US" altLang="ko-KR" sz="900" dirty="0"/>
              <a:t>: Investigations on the inference optimization techniques and their impact on multiple hardware platforms for Semantic Segmentation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1DD304E-FFE7-46E4-BD52-0031FEBEC47D}"/>
              </a:ext>
            </a:extLst>
          </p:cNvPr>
          <p:cNvSpPr/>
          <p:nvPr/>
        </p:nvSpPr>
        <p:spPr>
          <a:xfrm>
            <a:off x="11218381" y="271708"/>
            <a:ext cx="245582" cy="24558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ABC0419-6FF8-4338-A054-EE4A76EB7F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029" y="2050854"/>
            <a:ext cx="9624224" cy="449456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9FFF3E0-0A72-4A6F-A63E-BB4538892047}"/>
              </a:ext>
            </a:extLst>
          </p:cNvPr>
          <p:cNvSpPr txBox="1"/>
          <p:nvPr/>
        </p:nvSpPr>
        <p:spPr>
          <a:xfrm>
            <a:off x="6440056" y="1632113"/>
            <a:ext cx="1105389" cy="518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>
              <a:lnSpc>
                <a:spcPct val="200000"/>
              </a:lnSpc>
            </a:pPr>
            <a:r>
              <a:rPr lang="en-US" altLang="ko-KR" sz="1600" dirty="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FCN32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232EE2A-A25F-4EE5-929A-FAE6B5A55444}"/>
              </a:ext>
            </a:extLst>
          </p:cNvPr>
          <p:cNvSpPr txBox="1"/>
          <p:nvPr/>
        </p:nvSpPr>
        <p:spPr>
          <a:xfrm>
            <a:off x="7417270" y="1630153"/>
            <a:ext cx="1105389" cy="518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>
              <a:lnSpc>
                <a:spcPct val="200000"/>
              </a:lnSpc>
            </a:pPr>
            <a:r>
              <a:rPr lang="en-US" altLang="ko-KR" sz="1600" dirty="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FCN16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5C87FD6-5BE7-4289-A716-A7A5F5D11D4E}"/>
              </a:ext>
            </a:extLst>
          </p:cNvPr>
          <p:cNvSpPr txBox="1"/>
          <p:nvPr/>
        </p:nvSpPr>
        <p:spPr>
          <a:xfrm>
            <a:off x="8856891" y="1630153"/>
            <a:ext cx="1105389" cy="518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>
              <a:lnSpc>
                <a:spcPct val="200000"/>
              </a:lnSpc>
            </a:pPr>
            <a:r>
              <a:rPr lang="en-US" altLang="ko-KR" sz="1600" dirty="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FCN8</a:t>
            </a:r>
          </a:p>
        </p:txBody>
      </p:sp>
    </p:spTree>
    <p:extLst>
      <p:ext uri="{BB962C8B-B14F-4D97-AF65-F5344CB8AC3E}">
        <p14:creationId xmlns:p14="http://schemas.microsoft.com/office/powerpoint/2010/main" val="190262501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674FF39-3B2D-432A-961E-F38F91EC5418}"/>
              </a:ext>
            </a:extLst>
          </p:cNvPr>
          <p:cNvSpPr txBox="1"/>
          <p:nvPr/>
        </p:nvSpPr>
        <p:spPr>
          <a:xfrm>
            <a:off x="633402" y="104751"/>
            <a:ext cx="9592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Segmentation Architecture</a:t>
            </a:r>
            <a:endParaRPr lang="ko-KR" altLang="en-US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9F2209-AF71-4128-9A6B-9B71A5BF0783}"/>
              </a:ext>
            </a:extLst>
          </p:cNvPr>
          <p:cNvSpPr txBox="1"/>
          <p:nvPr/>
        </p:nvSpPr>
        <p:spPr>
          <a:xfrm>
            <a:off x="633401" y="575761"/>
            <a:ext cx="9517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(2) Combining what and where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7F2686-3CE1-4BE2-9E69-0B540C801E4D}"/>
              </a:ext>
            </a:extLst>
          </p:cNvPr>
          <p:cNvSpPr txBox="1"/>
          <p:nvPr/>
        </p:nvSpPr>
        <p:spPr>
          <a:xfrm>
            <a:off x="50852" y="61401"/>
            <a:ext cx="7938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4.</a:t>
            </a:r>
            <a:endParaRPr lang="ko-KR" altLang="en-US" sz="5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4D84358-6746-4478-8BF0-695B1413FCB7}"/>
              </a:ext>
            </a:extLst>
          </p:cNvPr>
          <p:cNvSpPr txBox="1"/>
          <p:nvPr/>
        </p:nvSpPr>
        <p:spPr>
          <a:xfrm>
            <a:off x="5512130" y="6586292"/>
            <a:ext cx="6219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출처 </a:t>
            </a:r>
            <a:r>
              <a:rPr lang="en-US" altLang="ko-KR" sz="900"/>
              <a:t>: </a:t>
            </a:r>
            <a:r>
              <a:rPr lang="ko-KR" altLang="en-US" sz="900"/>
              <a:t>https://github.com/wkentaro/pytorch-fcn/blob/master/torchfcn/models/fcn</a:t>
            </a:r>
            <a:r>
              <a:rPr lang="en-US" altLang="ko-KR" sz="900"/>
              <a:t>16</a:t>
            </a:r>
            <a:r>
              <a:rPr lang="ko-KR" altLang="en-US" sz="900"/>
              <a:t>s.py</a:t>
            </a:r>
          </a:p>
          <a:p>
            <a:r>
              <a:rPr lang="en-US" altLang="ko-KR" sz="900"/>
              <a:t> </a:t>
            </a:r>
            <a:endParaRPr lang="en-US" altLang="ko-KR" sz="900" dirty="0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81E3AD25-E274-4C1F-A6C4-222A1634A4B2}"/>
              </a:ext>
            </a:extLst>
          </p:cNvPr>
          <p:cNvCxnSpPr>
            <a:cxnSpLocks/>
          </p:cNvCxnSpPr>
          <p:nvPr/>
        </p:nvCxnSpPr>
        <p:spPr>
          <a:xfrm>
            <a:off x="5595888" y="6561125"/>
            <a:ext cx="6318052" cy="0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B7A196-FF4C-4A73-A6F2-2138192B8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43</a:t>
            </a:fld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99C5ABE-7D34-42D2-9A42-D466DC11206A}"/>
              </a:ext>
            </a:extLst>
          </p:cNvPr>
          <p:cNvSpPr/>
          <p:nvPr/>
        </p:nvSpPr>
        <p:spPr>
          <a:xfrm>
            <a:off x="10763794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C1CD7C2-5C32-4A67-B767-E1B989B7CF0C}"/>
              </a:ext>
            </a:extLst>
          </p:cNvPr>
          <p:cNvSpPr/>
          <p:nvPr/>
        </p:nvSpPr>
        <p:spPr>
          <a:xfrm>
            <a:off x="11668358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FB8425-0F3D-423D-84B0-5BBAF2F06082}"/>
              </a:ext>
            </a:extLst>
          </p:cNvPr>
          <p:cNvSpPr txBox="1"/>
          <p:nvPr/>
        </p:nvSpPr>
        <p:spPr>
          <a:xfrm>
            <a:off x="867560" y="1000143"/>
            <a:ext cx="10864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How to apply </a:t>
            </a:r>
            <a:r>
              <a:rPr lang="en-US" altLang="ko-KR" sz="2400">
                <a:latin typeface="나눔스퀘어" panose="020B0600000101010101" pitchFamily="50" charset="-127"/>
                <a:ea typeface="나눔스퀘어" panose="020B0600000101010101" pitchFamily="50" charset="-127"/>
              </a:rPr>
              <a:t>ILSVRC Classifier to FCN? </a:t>
            </a:r>
            <a:endParaRPr lang="ko-KR" altLang="en-US" sz="2400" dirty="0">
              <a:solidFill>
                <a:schemeClr val="bg2">
                  <a:lumMod val="1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3" name="Picture 4" descr="https://static.thenounproject.com/png/1743862-200.png">
            <a:hlinkClick r:id="rId2" tooltip="Check"/>
            <a:extLst>
              <a:ext uri="{FF2B5EF4-FFF2-40B4-BE49-F238E27FC236}">
                <a16:creationId xmlns:a16="http://schemas.microsoft.com/office/drawing/2014/main" id="{E692CA6B-4973-4524-B04A-5D524510C2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  <a14:imgEffect>
                      <a14:saturation sat="1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78" y="1073797"/>
            <a:ext cx="331701" cy="31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C23F0207-059A-4D79-8955-8A8B6F4993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8982" y="2046643"/>
            <a:ext cx="2562225" cy="114300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1D78B96F-142F-48E0-B413-5D172E3CD50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42574"/>
          <a:stretch/>
        </p:blipFill>
        <p:spPr>
          <a:xfrm>
            <a:off x="490138" y="1954552"/>
            <a:ext cx="2834535" cy="3938248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D3E4F018-EF4C-404B-9E19-D01805F6FB4C}"/>
              </a:ext>
            </a:extLst>
          </p:cNvPr>
          <p:cNvSpPr txBox="1"/>
          <p:nvPr/>
        </p:nvSpPr>
        <p:spPr>
          <a:xfrm>
            <a:off x="447755" y="1565869"/>
            <a:ext cx="108645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FCN32</a:t>
            </a:r>
            <a:endParaRPr lang="ko-KR" altLang="en-US" sz="2400" dirty="0">
              <a:solidFill>
                <a:schemeClr val="bg2">
                  <a:lumMod val="1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2D8411A8-0406-4364-82A7-F5F44DC9806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58768"/>
          <a:stretch/>
        </p:blipFill>
        <p:spPr>
          <a:xfrm>
            <a:off x="3261465" y="1954552"/>
            <a:ext cx="2834535" cy="2827661"/>
          </a:xfrm>
          <a:prstGeom prst="rect">
            <a:avLst/>
          </a:prstGeom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6FA09C99-C159-4605-AA83-8ECA88E9414B}"/>
              </a:ext>
            </a:extLst>
          </p:cNvPr>
          <p:cNvSpPr/>
          <p:nvPr/>
        </p:nvSpPr>
        <p:spPr>
          <a:xfrm>
            <a:off x="3242415" y="4333875"/>
            <a:ext cx="2834535" cy="43881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5DF3E8B-89BD-47B5-B476-6A3109BD7C8E}"/>
              </a:ext>
            </a:extLst>
          </p:cNvPr>
          <p:cNvSpPr txBox="1"/>
          <p:nvPr/>
        </p:nvSpPr>
        <p:spPr>
          <a:xfrm>
            <a:off x="6299831" y="1581767"/>
            <a:ext cx="38197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FCN16</a:t>
            </a:r>
            <a:endParaRPr lang="ko-KR" altLang="en-US" sz="2400" dirty="0">
              <a:solidFill>
                <a:schemeClr val="bg2">
                  <a:lumMod val="1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8EA6ED97-F419-45FD-ACDB-4EB57FF759C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9999"/>
          <a:stretch/>
        </p:blipFill>
        <p:spPr>
          <a:xfrm>
            <a:off x="6348982" y="3488078"/>
            <a:ext cx="3467100" cy="1705932"/>
          </a:xfrm>
          <a:prstGeom prst="rect">
            <a:avLst/>
          </a:prstGeom>
        </p:spPr>
      </p:pic>
      <p:sp>
        <p:nvSpPr>
          <p:cNvPr id="36" name="직사각형 35">
            <a:extLst>
              <a:ext uri="{FF2B5EF4-FFF2-40B4-BE49-F238E27FC236}">
                <a16:creationId xmlns:a16="http://schemas.microsoft.com/office/drawing/2014/main" id="{45814FC3-686F-4F69-B40C-76B2EE374E9F}"/>
              </a:ext>
            </a:extLst>
          </p:cNvPr>
          <p:cNvSpPr/>
          <p:nvPr/>
        </p:nvSpPr>
        <p:spPr>
          <a:xfrm>
            <a:off x="6340147" y="2225022"/>
            <a:ext cx="2707707" cy="211466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7C6753B7-0225-4253-80B3-EA58F84AFF4D}"/>
              </a:ext>
            </a:extLst>
          </p:cNvPr>
          <p:cNvSpPr/>
          <p:nvPr/>
        </p:nvSpPr>
        <p:spPr>
          <a:xfrm>
            <a:off x="6348983" y="4688228"/>
            <a:ext cx="1451992" cy="193666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B867ABF-E873-4C01-8B50-6E0FE0EE307B}"/>
              </a:ext>
            </a:extLst>
          </p:cNvPr>
          <p:cNvSpPr/>
          <p:nvPr/>
        </p:nvSpPr>
        <p:spPr>
          <a:xfrm>
            <a:off x="6340146" y="2547017"/>
            <a:ext cx="2707707" cy="28190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9" name="연결선: 꺾임 38">
            <a:extLst>
              <a:ext uri="{FF2B5EF4-FFF2-40B4-BE49-F238E27FC236}">
                <a16:creationId xmlns:a16="http://schemas.microsoft.com/office/drawing/2014/main" id="{5F4B861A-1EDC-4118-BCB8-AB5088F606C4}"/>
              </a:ext>
            </a:extLst>
          </p:cNvPr>
          <p:cNvCxnSpPr>
            <a:stCxn id="38" idx="3"/>
            <a:endCxn id="37" idx="3"/>
          </p:cNvCxnSpPr>
          <p:nvPr/>
        </p:nvCxnSpPr>
        <p:spPr>
          <a:xfrm flipH="1">
            <a:off x="7800975" y="2687971"/>
            <a:ext cx="1246878" cy="2097090"/>
          </a:xfrm>
          <a:prstGeom prst="bentConnector3">
            <a:avLst>
              <a:gd name="adj1" fmla="val -4812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연결선: 꺾임 39">
            <a:extLst>
              <a:ext uri="{FF2B5EF4-FFF2-40B4-BE49-F238E27FC236}">
                <a16:creationId xmlns:a16="http://schemas.microsoft.com/office/drawing/2014/main" id="{8CDA2730-97B7-47E8-A869-78288439AB7C}"/>
              </a:ext>
            </a:extLst>
          </p:cNvPr>
          <p:cNvCxnSpPr>
            <a:stCxn id="36" idx="3"/>
            <a:endCxn id="37" idx="3"/>
          </p:cNvCxnSpPr>
          <p:nvPr/>
        </p:nvCxnSpPr>
        <p:spPr>
          <a:xfrm flipH="1">
            <a:off x="7800975" y="2330755"/>
            <a:ext cx="1246879" cy="2454306"/>
          </a:xfrm>
          <a:prstGeom prst="bentConnector3">
            <a:avLst>
              <a:gd name="adj1" fmla="val -4736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64C1203-5508-48E2-9926-97C54B373CFA}"/>
              </a:ext>
            </a:extLst>
          </p:cNvPr>
          <p:cNvSpPr/>
          <p:nvPr/>
        </p:nvSpPr>
        <p:spPr>
          <a:xfrm>
            <a:off x="11218381" y="271708"/>
            <a:ext cx="245582" cy="24558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08958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674FF39-3B2D-432A-961E-F38F91EC5418}"/>
              </a:ext>
            </a:extLst>
          </p:cNvPr>
          <p:cNvSpPr txBox="1"/>
          <p:nvPr/>
        </p:nvSpPr>
        <p:spPr>
          <a:xfrm>
            <a:off x="633402" y="104751"/>
            <a:ext cx="9592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Segmentation Architecture</a:t>
            </a:r>
            <a:endParaRPr lang="ko-KR" altLang="en-US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9F2209-AF71-4128-9A6B-9B71A5BF0783}"/>
              </a:ext>
            </a:extLst>
          </p:cNvPr>
          <p:cNvSpPr txBox="1"/>
          <p:nvPr/>
        </p:nvSpPr>
        <p:spPr>
          <a:xfrm>
            <a:off x="633401" y="575761"/>
            <a:ext cx="9517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(3) Experiemnt Framework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7F2686-3CE1-4BE2-9E69-0B540C801E4D}"/>
              </a:ext>
            </a:extLst>
          </p:cNvPr>
          <p:cNvSpPr txBox="1"/>
          <p:nvPr/>
        </p:nvSpPr>
        <p:spPr>
          <a:xfrm>
            <a:off x="50852" y="61401"/>
            <a:ext cx="7938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4.</a:t>
            </a:r>
            <a:endParaRPr lang="ko-KR" altLang="en-US" sz="5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B7A196-FF4C-4A73-A6F2-2138192B8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44</a:t>
            </a:fld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99C5ABE-7D34-42D2-9A42-D466DC11206A}"/>
              </a:ext>
            </a:extLst>
          </p:cNvPr>
          <p:cNvSpPr/>
          <p:nvPr/>
        </p:nvSpPr>
        <p:spPr>
          <a:xfrm>
            <a:off x="10763794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C1CD7C2-5C32-4A67-B767-E1B989B7CF0C}"/>
              </a:ext>
            </a:extLst>
          </p:cNvPr>
          <p:cNvSpPr/>
          <p:nvPr/>
        </p:nvSpPr>
        <p:spPr>
          <a:xfrm>
            <a:off x="11668358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FE6D62F-77BD-48DA-9BF4-3EE018DE3B3D}"/>
              </a:ext>
            </a:extLst>
          </p:cNvPr>
          <p:cNvSpPr txBox="1"/>
          <p:nvPr/>
        </p:nvSpPr>
        <p:spPr>
          <a:xfrm>
            <a:off x="867560" y="1000143"/>
            <a:ext cx="10864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Optimization, Fine-tuning, Patch Sampling</a:t>
            </a:r>
            <a:endParaRPr lang="ko-KR" altLang="en-US" sz="2400" dirty="0">
              <a:solidFill>
                <a:schemeClr val="bg2">
                  <a:lumMod val="1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3" name="Picture 4" descr="https://static.thenounproject.com/png/1743862-200.png">
            <a:hlinkClick r:id="rId2" tooltip="Check"/>
            <a:extLst>
              <a:ext uri="{FF2B5EF4-FFF2-40B4-BE49-F238E27FC236}">
                <a16:creationId xmlns:a16="http://schemas.microsoft.com/office/drawing/2014/main" id="{8CBB06D3-6C78-4D2E-9B62-380FE2A532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  <a14:imgEffect>
                      <a14:saturation sat="1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78" y="1073797"/>
            <a:ext cx="331701" cy="31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7B69E7B-61B9-4E27-B626-348DCA9D97A7}"/>
                  </a:ext>
                </a:extLst>
              </p:cNvPr>
              <p:cNvSpPr txBox="1"/>
              <p:nvPr/>
            </p:nvSpPr>
            <p:spPr>
              <a:xfrm>
                <a:off x="772719" y="1467584"/>
                <a:ext cx="11419281" cy="37891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 latinLnBrk="0">
                  <a:buFont typeface="+mj-lt"/>
                  <a:buAutoNum type="arabicPeriod"/>
                </a:pPr>
                <a:r>
                  <a:rPr lang="en-US" altLang="ko-KR" sz="200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Optimizer</a:t>
                </a:r>
              </a:p>
              <a:p>
                <a:pPr marL="914400" lvl="1" indent="-457200" latinLnBrk="0">
                  <a:buFont typeface="Arial" panose="020B0604020202020204" pitchFamily="34" charset="0"/>
                  <a:buChar char="•"/>
                </a:pPr>
                <a:r>
                  <a:rPr lang="en-US" altLang="ko-KR" sz="200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SGD with momentum (minibatch size of 20 images) </a:t>
                </a:r>
              </a:p>
              <a:p>
                <a:pPr marL="914400" lvl="1" indent="-457200" latinLnBrk="0">
                  <a:buFont typeface="Arial" panose="020B0604020202020204" pitchFamily="34" charset="0"/>
                  <a:buChar char="•"/>
                </a:pPr>
                <a:r>
                  <a:rPr lang="en-US" altLang="ko-KR" sz="200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lr 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000" i="1" smtClean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</m:ctrlPr>
                      </m:sSup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10</m:t>
                        </m:r>
                      </m:e>
                      <m:sup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−3</m:t>
                        </m:r>
                      </m:sup>
                    </m:sSup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나눔스퀘어" panose="020B0600000101010101" pitchFamily="50" charset="-127"/>
                      </a:rPr>
                      <m:t>,</m:t>
                    </m:r>
                    <m:sSup>
                      <m:sSupPr>
                        <m:ctrlPr>
                          <a:rPr lang="en-US" altLang="ko-KR" sz="2000" i="1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</m:ctrlPr>
                      </m:sSupPr>
                      <m:e>
                        <m:r>
                          <a:rPr lang="en-US" altLang="ko-KR" sz="2000" i="1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10</m:t>
                        </m:r>
                      </m:e>
                      <m:sup>
                        <m:r>
                          <a:rPr lang="en-US" altLang="ko-KR" sz="2000" i="1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−</m:t>
                        </m:r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4</m:t>
                        </m:r>
                      </m:sup>
                    </m:sSup>
                  </m:oMath>
                </a14:m>
                <a:r>
                  <a:rPr lang="en-US" altLang="ko-KR" sz="200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000" i="1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</m:ctrlPr>
                      </m:sSup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5</m:t>
                        </m:r>
                      </m:e>
                      <m:sup>
                        <m:r>
                          <a:rPr lang="en-US" altLang="ko-KR" sz="2000" i="1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−</m:t>
                        </m:r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5</m:t>
                        </m:r>
                      </m:sup>
                    </m:sSup>
                  </m:oMath>
                </a14:m>
                <a:r>
                  <a:rPr lang="en-US" altLang="ko-KR" sz="200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for FCN-AlexNet, FCN-VGG16, FCN-GoogLeNet</a:t>
                </a:r>
              </a:p>
              <a:p>
                <a:pPr marL="914400" lvl="1" indent="-457200" latinLnBrk="0">
                  <a:buFont typeface="Arial" panose="020B0604020202020204" pitchFamily="34" charset="0"/>
                  <a:buChar char="•"/>
                </a:pPr>
                <a:r>
                  <a:rPr lang="en-US" altLang="ko-KR" sz="200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momentum : 0.9 </a:t>
                </a:r>
              </a:p>
              <a:p>
                <a:pPr marL="914400" lvl="1" indent="-457200" latinLnBrk="0">
                  <a:buFont typeface="Arial" panose="020B0604020202020204" pitchFamily="34" charset="0"/>
                  <a:buChar char="•"/>
                </a:pPr>
                <a:r>
                  <a:rPr lang="en-US" altLang="ko-KR" sz="200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weight decay 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000" i="1" smtClean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</m:ctrlPr>
                      </m:sSup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5</m:t>
                        </m:r>
                      </m:e>
                      <m:sup>
                        <m:r>
                          <a:rPr lang="en-US" altLang="ko-KR" sz="2000" i="1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−</m:t>
                        </m:r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4</m:t>
                        </m:r>
                      </m:sup>
                    </m:sSup>
                  </m:oMath>
                </a14:m>
                <a:r>
                  <a:rPr lang="en-US" altLang="ko-KR" sz="200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000" i="1" smtClean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</m:ctrlPr>
                      </m:sSup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2</m:t>
                        </m:r>
                      </m:e>
                      <m:sup>
                        <m:r>
                          <a:rPr lang="en-US" altLang="ko-KR" sz="2000" i="1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−</m:t>
                        </m:r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4</m:t>
                        </m:r>
                      </m:sup>
                    </m:sSup>
                  </m:oMath>
                </a14:m>
                <a:r>
                  <a:rPr lang="en-US" altLang="ko-KR" sz="200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</a:p>
              <a:p>
                <a:pPr marL="914400" lvl="1" indent="-457200" latinLnBrk="0">
                  <a:buFont typeface="Arial" panose="020B0604020202020204" pitchFamily="34" charset="0"/>
                  <a:buChar char="•"/>
                </a:pPr>
                <a:r>
                  <a:rPr lang="en-US" altLang="ko-KR" sz="200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zero-initialize &gt; random initialize </a:t>
                </a:r>
              </a:p>
              <a:p>
                <a:pPr marL="914400" lvl="1" indent="-457200" latinLnBrk="0">
                  <a:buFont typeface="Arial" panose="020B0604020202020204" pitchFamily="34" charset="0"/>
                  <a:buChar char="•"/>
                </a:pPr>
                <a:r>
                  <a:rPr lang="en-US" altLang="ko-KR" sz="200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Drop Out </a:t>
                </a:r>
              </a:p>
              <a:p>
                <a:pPr marL="457200" indent="-457200" latinLnBrk="0">
                  <a:buFont typeface="+mj-lt"/>
                  <a:buAutoNum type="arabicPeriod"/>
                </a:pPr>
                <a:r>
                  <a:rPr lang="en-US" altLang="ko-KR" sz="200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Fine-tuning</a:t>
                </a:r>
              </a:p>
              <a:p>
                <a:pPr marL="914400" lvl="1" indent="-457200" latinLnBrk="0">
                  <a:buFont typeface="Arial" panose="020B0604020202020204" pitchFamily="34" charset="0"/>
                  <a:buChar char="•"/>
                </a:pPr>
                <a:r>
                  <a:rPr lang="en-US" altLang="ko-KR" sz="200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Last Layer vs full fine- tuning</a:t>
                </a:r>
              </a:p>
              <a:p>
                <a:pPr marL="457200" indent="-457200" latinLnBrk="0">
                  <a:buFont typeface="+mj-lt"/>
                  <a:buAutoNum type="arabicPeriod"/>
                </a:pPr>
                <a:r>
                  <a:rPr lang="en-US" altLang="ko-KR" sz="200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Patch Sampling</a:t>
                </a:r>
              </a:p>
              <a:p>
                <a:pPr marL="914400" lvl="1" indent="-457200" latinLnBrk="0">
                  <a:buFont typeface="Arial" panose="020B0604020202020204" pitchFamily="34" charset="0"/>
                  <a:buChar char="•"/>
                </a:pPr>
                <a:r>
                  <a:rPr lang="ko-KR" altLang="en-US" sz="200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전체 이미지를 사용하는게 가장 성능이 좋았음 </a:t>
                </a:r>
                <a:endParaRPr lang="en-US" altLang="ko-KR" sz="20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 latinLnBrk="0"/>
                <a:endParaRPr lang="en-US" altLang="ko-KR" sz="20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7B69E7B-61B9-4E27-B626-348DCA9D97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719" y="1467584"/>
                <a:ext cx="11419281" cy="3789179"/>
              </a:xfrm>
              <a:prstGeom prst="rect">
                <a:avLst/>
              </a:prstGeom>
              <a:blipFill>
                <a:blip r:embed="rId5"/>
                <a:stretch>
                  <a:fillRect l="-481" t="-96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그림 2">
            <a:extLst>
              <a:ext uri="{FF2B5EF4-FFF2-40B4-BE49-F238E27FC236}">
                <a16:creationId xmlns:a16="http://schemas.microsoft.com/office/drawing/2014/main" id="{4D8DD8DB-67E4-4B3B-AE60-A8EDC78793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48399" y="3362175"/>
            <a:ext cx="5581609" cy="2713155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2EFBF643-EDFE-49AC-95D9-4C85CD7833DA}"/>
              </a:ext>
            </a:extLst>
          </p:cNvPr>
          <p:cNvCxnSpPr>
            <a:cxnSpLocks/>
          </p:cNvCxnSpPr>
          <p:nvPr/>
        </p:nvCxnSpPr>
        <p:spPr>
          <a:xfrm>
            <a:off x="5327440" y="6561125"/>
            <a:ext cx="6518729" cy="0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C76452E9-8333-4996-8867-A49B162A204E}"/>
              </a:ext>
            </a:extLst>
          </p:cNvPr>
          <p:cNvSpPr txBox="1"/>
          <p:nvPr/>
        </p:nvSpPr>
        <p:spPr>
          <a:xfrm>
            <a:off x="5243682" y="6586292"/>
            <a:ext cx="6670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출처 </a:t>
            </a:r>
            <a:r>
              <a:rPr lang="en-US" altLang="ko-KR" sz="900"/>
              <a:t>: J. Long, E. Shelhamer, and T. Darrell. Fully convolutional networks for semantic segmentation. In CVPR, 2015</a:t>
            </a:r>
          </a:p>
          <a:p>
            <a:endParaRPr lang="en-US" altLang="ko-KR" sz="9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A5EC8EB-A404-441C-82F0-9E05D1CC671C}"/>
              </a:ext>
            </a:extLst>
          </p:cNvPr>
          <p:cNvSpPr/>
          <p:nvPr/>
        </p:nvSpPr>
        <p:spPr>
          <a:xfrm>
            <a:off x="11218381" y="271708"/>
            <a:ext cx="245582" cy="24558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870414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674FF39-3B2D-432A-961E-F38F91EC5418}"/>
              </a:ext>
            </a:extLst>
          </p:cNvPr>
          <p:cNvSpPr txBox="1"/>
          <p:nvPr/>
        </p:nvSpPr>
        <p:spPr>
          <a:xfrm>
            <a:off x="633402" y="104751"/>
            <a:ext cx="9592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Segmentation Architecture</a:t>
            </a:r>
            <a:endParaRPr lang="ko-KR" altLang="en-US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9F2209-AF71-4128-9A6B-9B71A5BF0783}"/>
              </a:ext>
            </a:extLst>
          </p:cNvPr>
          <p:cNvSpPr txBox="1"/>
          <p:nvPr/>
        </p:nvSpPr>
        <p:spPr>
          <a:xfrm>
            <a:off x="633401" y="575761"/>
            <a:ext cx="9517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(3) Experiemnt Framework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7F2686-3CE1-4BE2-9E69-0B540C801E4D}"/>
              </a:ext>
            </a:extLst>
          </p:cNvPr>
          <p:cNvSpPr txBox="1"/>
          <p:nvPr/>
        </p:nvSpPr>
        <p:spPr>
          <a:xfrm>
            <a:off x="50852" y="61401"/>
            <a:ext cx="7938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4.</a:t>
            </a:r>
            <a:endParaRPr lang="ko-KR" altLang="en-US" sz="5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B7A196-FF4C-4A73-A6F2-2138192B8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45</a:t>
            </a:fld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99C5ABE-7D34-42D2-9A42-D466DC11206A}"/>
              </a:ext>
            </a:extLst>
          </p:cNvPr>
          <p:cNvSpPr/>
          <p:nvPr/>
        </p:nvSpPr>
        <p:spPr>
          <a:xfrm>
            <a:off x="10763794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C1CD7C2-5C32-4A67-B767-E1B989B7CF0C}"/>
              </a:ext>
            </a:extLst>
          </p:cNvPr>
          <p:cNvSpPr/>
          <p:nvPr/>
        </p:nvSpPr>
        <p:spPr>
          <a:xfrm>
            <a:off x="11668358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FE6D62F-77BD-48DA-9BF4-3EE018DE3B3D}"/>
              </a:ext>
            </a:extLst>
          </p:cNvPr>
          <p:cNvSpPr txBox="1"/>
          <p:nvPr/>
        </p:nvSpPr>
        <p:spPr>
          <a:xfrm>
            <a:off x="867560" y="1000143"/>
            <a:ext cx="10864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Class Balancing, Dense Prediction, Augmentation</a:t>
            </a:r>
            <a:endParaRPr lang="ko-KR" altLang="en-US" sz="2400" dirty="0">
              <a:solidFill>
                <a:schemeClr val="bg2">
                  <a:lumMod val="1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3" name="Picture 4" descr="https://static.thenounproject.com/png/1743862-200.png">
            <a:hlinkClick r:id="rId2" tooltip="Check"/>
            <a:extLst>
              <a:ext uri="{FF2B5EF4-FFF2-40B4-BE49-F238E27FC236}">
                <a16:creationId xmlns:a16="http://schemas.microsoft.com/office/drawing/2014/main" id="{8CBB06D3-6C78-4D2E-9B62-380FE2A532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  <a14:imgEffect>
                      <a14:saturation sat="1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78" y="1073797"/>
            <a:ext cx="331701" cy="31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7B69E7B-61B9-4E27-B626-348DCA9D97A7}"/>
              </a:ext>
            </a:extLst>
          </p:cNvPr>
          <p:cNvSpPr txBox="1"/>
          <p:nvPr/>
        </p:nvSpPr>
        <p:spPr>
          <a:xfrm>
            <a:off x="772719" y="1467584"/>
            <a:ext cx="1141928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latinLnBrk="0">
              <a:buFont typeface="+mj-lt"/>
              <a:buAutoNum type="arabicPeriod" startAt="4"/>
            </a:pP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Class Balancing</a:t>
            </a:r>
          </a:p>
          <a:p>
            <a:pPr marL="914400" lvl="1" indent="-457200" latinLnBrk="0">
              <a:buFont typeface="Arial" panose="020B0604020202020204" pitchFamily="34" charset="0"/>
              <a:buChar char="•"/>
            </a:pP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weighting / sampling -&gt; 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사용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x</a:t>
            </a:r>
          </a:p>
          <a:p>
            <a:pPr marL="457200" indent="-457200" latinLnBrk="0">
              <a:buFont typeface="+mj-lt"/>
              <a:buAutoNum type="arabicPeriod" startAt="4"/>
            </a:pP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indent="-457200" latinLnBrk="0">
              <a:buFont typeface="+mj-lt"/>
              <a:buAutoNum type="arabicPeriod" startAt="4"/>
            </a:pP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Dense Prediction</a:t>
            </a:r>
          </a:p>
          <a:p>
            <a:pPr marL="914400" lvl="1" indent="-457200" latinLnBrk="0">
              <a:buFont typeface="Arial" panose="020B0604020202020204" pitchFamily="34" charset="0"/>
              <a:buChar char="•"/>
            </a:pP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Shift and stitch / filter rarefaction equivalent or not -&gt; 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사용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x </a:t>
            </a:r>
          </a:p>
          <a:p>
            <a:pPr lvl="1" latinLnBrk="0"/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indent="-457200" latinLnBrk="0">
              <a:buFont typeface="+mj-lt"/>
              <a:buAutoNum type="arabicPeriod" startAt="4"/>
            </a:pP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Augmentation</a:t>
            </a:r>
          </a:p>
          <a:p>
            <a:pPr marL="800100" lvl="1" indent="-342900" latinLnBrk="0">
              <a:buFont typeface="Arial" panose="020B0604020202020204" pitchFamily="34" charset="0"/>
              <a:buChar char="•"/>
            </a:pP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“jittering”(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잡음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채도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) -&gt; 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사용효과미비 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03725325-75DE-43C3-9B51-630C99F6BE24}"/>
              </a:ext>
            </a:extLst>
          </p:cNvPr>
          <p:cNvCxnSpPr>
            <a:cxnSpLocks/>
          </p:cNvCxnSpPr>
          <p:nvPr/>
        </p:nvCxnSpPr>
        <p:spPr>
          <a:xfrm>
            <a:off x="5327440" y="6561125"/>
            <a:ext cx="6518729" cy="0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56EF0795-BF3A-4143-81C8-FBD802684FED}"/>
              </a:ext>
            </a:extLst>
          </p:cNvPr>
          <p:cNvSpPr txBox="1"/>
          <p:nvPr/>
        </p:nvSpPr>
        <p:spPr>
          <a:xfrm>
            <a:off x="5243682" y="6586292"/>
            <a:ext cx="6670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출처 </a:t>
            </a:r>
            <a:r>
              <a:rPr lang="en-US" altLang="ko-KR" sz="900"/>
              <a:t>: J. Long, E. Shelhamer, and T. Darrell. Fully convolutional networks for semantic segmentation. In CVPR, 2015</a:t>
            </a:r>
          </a:p>
          <a:p>
            <a:endParaRPr lang="en-US" altLang="ko-KR" sz="900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566E341-34B9-4132-B045-D6D9A99466DF}"/>
              </a:ext>
            </a:extLst>
          </p:cNvPr>
          <p:cNvSpPr/>
          <p:nvPr/>
        </p:nvSpPr>
        <p:spPr>
          <a:xfrm>
            <a:off x="11218381" y="271708"/>
            <a:ext cx="245582" cy="24558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208308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674FF39-3B2D-432A-961E-F38F91EC5418}"/>
              </a:ext>
            </a:extLst>
          </p:cNvPr>
          <p:cNvSpPr txBox="1"/>
          <p:nvPr/>
        </p:nvSpPr>
        <p:spPr>
          <a:xfrm>
            <a:off x="633402" y="104751"/>
            <a:ext cx="9592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Results</a:t>
            </a:r>
            <a:endParaRPr lang="ko-KR" altLang="en-US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9F2209-AF71-4128-9A6B-9B71A5BF0783}"/>
              </a:ext>
            </a:extLst>
          </p:cNvPr>
          <p:cNvSpPr txBox="1"/>
          <p:nvPr/>
        </p:nvSpPr>
        <p:spPr>
          <a:xfrm>
            <a:off x="633401" y="575761"/>
            <a:ext cx="9517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(1) Metrics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7F2686-3CE1-4BE2-9E69-0B540C801E4D}"/>
              </a:ext>
            </a:extLst>
          </p:cNvPr>
          <p:cNvSpPr txBox="1"/>
          <p:nvPr/>
        </p:nvSpPr>
        <p:spPr>
          <a:xfrm>
            <a:off x="50852" y="61401"/>
            <a:ext cx="7938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5.</a:t>
            </a:r>
            <a:endParaRPr lang="ko-KR" altLang="en-US" sz="5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B7A196-FF4C-4A73-A6F2-2138192B8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46</a:t>
            </a:fld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99C5ABE-7D34-42D2-9A42-D466DC11206A}"/>
              </a:ext>
            </a:extLst>
          </p:cNvPr>
          <p:cNvSpPr/>
          <p:nvPr/>
        </p:nvSpPr>
        <p:spPr>
          <a:xfrm>
            <a:off x="10763794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C1CD7C2-5C32-4A67-B767-E1B989B7CF0C}"/>
              </a:ext>
            </a:extLst>
          </p:cNvPr>
          <p:cNvSpPr/>
          <p:nvPr/>
        </p:nvSpPr>
        <p:spPr>
          <a:xfrm>
            <a:off x="11668358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690354-01C7-47F7-A541-9847164D1C99}"/>
              </a:ext>
            </a:extLst>
          </p:cNvPr>
          <p:cNvSpPr txBox="1"/>
          <p:nvPr/>
        </p:nvSpPr>
        <p:spPr>
          <a:xfrm>
            <a:off x="867560" y="1000143"/>
            <a:ext cx="10864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Pixel Accuracy</a:t>
            </a:r>
            <a:endParaRPr lang="ko-KR" altLang="en-US" sz="2400" dirty="0">
              <a:solidFill>
                <a:schemeClr val="bg2">
                  <a:lumMod val="1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3" name="Picture 4" descr="https://static.thenounproject.com/png/1743862-200.png">
            <a:hlinkClick r:id="rId2" tooltip="Check"/>
            <a:extLst>
              <a:ext uri="{FF2B5EF4-FFF2-40B4-BE49-F238E27FC236}">
                <a16:creationId xmlns:a16="http://schemas.microsoft.com/office/drawing/2014/main" id="{0A855858-0B0B-48F3-B9C3-422DE83B75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  <a14:imgEffect>
                      <a14:saturation sat="1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78" y="1073797"/>
            <a:ext cx="331701" cy="31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87E835DD-4759-4652-AAB0-8FF93B21D137}"/>
              </a:ext>
            </a:extLst>
          </p:cNvPr>
          <p:cNvCxnSpPr>
            <a:cxnSpLocks/>
          </p:cNvCxnSpPr>
          <p:nvPr/>
        </p:nvCxnSpPr>
        <p:spPr>
          <a:xfrm>
            <a:off x="5327440" y="6561125"/>
            <a:ext cx="6518729" cy="0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36C11D1-F8AE-4E88-A8C7-EF49A8087C9D}"/>
              </a:ext>
            </a:extLst>
          </p:cNvPr>
          <p:cNvSpPr txBox="1"/>
          <p:nvPr/>
        </p:nvSpPr>
        <p:spPr>
          <a:xfrm>
            <a:off x="5243682" y="6586292"/>
            <a:ext cx="6670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출처 </a:t>
            </a:r>
            <a:r>
              <a:rPr lang="en-US" altLang="ko-KR" sz="900"/>
              <a:t>: J. Long, E. Shelhamer, and T. Darrell. Fully convolutional networks for semantic segmentation. In CVPR, 2015</a:t>
            </a:r>
          </a:p>
          <a:p>
            <a:endParaRPr lang="en-US" altLang="ko-KR" sz="9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F93B55D-364C-4C54-A889-742C6E1880D5}"/>
              </a:ext>
            </a:extLst>
          </p:cNvPr>
          <p:cNvSpPr txBox="1"/>
          <p:nvPr/>
        </p:nvSpPr>
        <p:spPr>
          <a:xfrm>
            <a:off x="772719" y="1467584"/>
            <a:ext cx="114192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클래스별 전체 픽셀에서 예측에 성공한 픽셀의 수 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C9404A9-42D4-4DF1-8DFD-78CBB2DC6F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7560" y="1984299"/>
            <a:ext cx="5075931" cy="616283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48CF9F38-2512-4D0A-BDA1-7D39E9D90396}"/>
              </a:ext>
            </a:extLst>
          </p:cNvPr>
          <p:cNvSpPr/>
          <p:nvPr/>
        </p:nvSpPr>
        <p:spPr>
          <a:xfrm>
            <a:off x="11218381" y="271708"/>
            <a:ext cx="245582" cy="24558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972434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>
            <a:extLst>
              <a:ext uri="{FF2B5EF4-FFF2-40B4-BE49-F238E27FC236}">
                <a16:creationId xmlns:a16="http://schemas.microsoft.com/office/drawing/2014/main" id="{22E44C3E-D19D-44E7-A3C5-158BAD31DE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560" y="1984299"/>
            <a:ext cx="5976666" cy="61627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674FF39-3B2D-432A-961E-F38F91EC5418}"/>
              </a:ext>
            </a:extLst>
          </p:cNvPr>
          <p:cNvSpPr txBox="1"/>
          <p:nvPr/>
        </p:nvSpPr>
        <p:spPr>
          <a:xfrm>
            <a:off x="633402" y="104751"/>
            <a:ext cx="9592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Results</a:t>
            </a:r>
            <a:endParaRPr lang="ko-KR" altLang="en-US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9F2209-AF71-4128-9A6B-9B71A5BF0783}"/>
              </a:ext>
            </a:extLst>
          </p:cNvPr>
          <p:cNvSpPr txBox="1"/>
          <p:nvPr/>
        </p:nvSpPr>
        <p:spPr>
          <a:xfrm>
            <a:off x="633401" y="575761"/>
            <a:ext cx="9517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(1) Metrics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7F2686-3CE1-4BE2-9E69-0B540C801E4D}"/>
              </a:ext>
            </a:extLst>
          </p:cNvPr>
          <p:cNvSpPr txBox="1"/>
          <p:nvPr/>
        </p:nvSpPr>
        <p:spPr>
          <a:xfrm>
            <a:off x="50852" y="61401"/>
            <a:ext cx="7938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5.</a:t>
            </a:r>
            <a:endParaRPr lang="ko-KR" altLang="en-US" sz="5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B7A196-FF4C-4A73-A6F2-2138192B8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47</a:t>
            </a:fld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99C5ABE-7D34-42D2-9A42-D466DC11206A}"/>
              </a:ext>
            </a:extLst>
          </p:cNvPr>
          <p:cNvSpPr/>
          <p:nvPr/>
        </p:nvSpPr>
        <p:spPr>
          <a:xfrm>
            <a:off x="10763794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C1CD7C2-5C32-4A67-B767-E1B989B7CF0C}"/>
              </a:ext>
            </a:extLst>
          </p:cNvPr>
          <p:cNvSpPr/>
          <p:nvPr/>
        </p:nvSpPr>
        <p:spPr>
          <a:xfrm>
            <a:off x="11668358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690354-01C7-47F7-A541-9847164D1C99}"/>
              </a:ext>
            </a:extLst>
          </p:cNvPr>
          <p:cNvSpPr txBox="1"/>
          <p:nvPr/>
        </p:nvSpPr>
        <p:spPr>
          <a:xfrm>
            <a:off x="867560" y="1000143"/>
            <a:ext cx="10864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Mean Accuracy</a:t>
            </a:r>
            <a:endParaRPr lang="ko-KR" altLang="en-US" sz="2400" dirty="0">
              <a:solidFill>
                <a:schemeClr val="bg2">
                  <a:lumMod val="1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3" name="Picture 4" descr="https://static.thenounproject.com/png/1743862-200.png">
            <a:hlinkClick r:id="rId3" tooltip="Check"/>
            <a:extLst>
              <a:ext uri="{FF2B5EF4-FFF2-40B4-BE49-F238E27FC236}">
                <a16:creationId xmlns:a16="http://schemas.microsoft.com/office/drawing/2014/main" id="{0A855858-0B0B-48F3-B9C3-422DE83B75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200"/>
                    </a14:imgEffect>
                    <a14:imgEffect>
                      <a14:saturation sat="1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78" y="1073797"/>
            <a:ext cx="331701" cy="31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2B07A086-49CC-4AE7-8682-5D3AC6F05C7A}"/>
              </a:ext>
            </a:extLst>
          </p:cNvPr>
          <p:cNvCxnSpPr>
            <a:cxnSpLocks/>
          </p:cNvCxnSpPr>
          <p:nvPr/>
        </p:nvCxnSpPr>
        <p:spPr>
          <a:xfrm>
            <a:off x="5327440" y="6561125"/>
            <a:ext cx="6518729" cy="0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8E18E2E-B4C5-46FF-BFCE-A580C9B81679}"/>
              </a:ext>
            </a:extLst>
          </p:cNvPr>
          <p:cNvSpPr txBox="1"/>
          <p:nvPr/>
        </p:nvSpPr>
        <p:spPr>
          <a:xfrm>
            <a:off x="5243682" y="6586292"/>
            <a:ext cx="6670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출처 </a:t>
            </a:r>
            <a:r>
              <a:rPr lang="en-US" altLang="ko-KR" sz="900"/>
              <a:t>: J. Long, E. Shelhamer, and T. Darrell. Fully convolutional networks for semantic segmentation. In CVPR, 2015</a:t>
            </a:r>
          </a:p>
          <a:p>
            <a:endParaRPr lang="en-US" altLang="ko-KR" sz="9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79DBD82-AF2E-42C8-8564-2443EB5225F6}"/>
              </a:ext>
            </a:extLst>
          </p:cNvPr>
          <p:cNvSpPr txBox="1"/>
          <p:nvPr/>
        </p:nvSpPr>
        <p:spPr>
          <a:xfrm>
            <a:off x="772719" y="1467584"/>
            <a:ext cx="114192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클래스별 전체 픽셀에서 예측에 성공한 픽셀의 수 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17DAFDD-A586-4E34-965F-23F71D77AA94}"/>
              </a:ext>
            </a:extLst>
          </p:cNvPr>
          <p:cNvSpPr/>
          <p:nvPr/>
        </p:nvSpPr>
        <p:spPr>
          <a:xfrm>
            <a:off x="11218381" y="271708"/>
            <a:ext cx="245582" cy="24558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931124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1998E02-3A80-4FC9-9827-C2057A8EC5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560" y="1915739"/>
            <a:ext cx="7371196" cy="77711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674FF39-3B2D-432A-961E-F38F91EC5418}"/>
              </a:ext>
            </a:extLst>
          </p:cNvPr>
          <p:cNvSpPr txBox="1"/>
          <p:nvPr/>
        </p:nvSpPr>
        <p:spPr>
          <a:xfrm>
            <a:off x="633402" y="104751"/>
            <a:ext cx="9592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Results</a:t>
            </a:r>
            <a:endParaRPr lang="ko-KR" altLang="en-US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9F2209-AF71-4128-9A6B-9B71A5BF0783}"/>
              </a:ext>
            </a:extLst>
          </p:cNvPr>
          <p:cNvSpPr txBox="1"/>
          <p:nvPr/>
        </p:nvSpPr>
        <p:spPr>
          <a:xfrm>
            <a:off x="633401" y="575761"/>
            <a:ext cx="9517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(1) Metrics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7F2686-3CE1-4BE2-9E69-0B540C801E4D}"/>
              </a:ext>
            </a:extLst>
          </p:cNvPr>
          <p:cNvSpPr txBox="1"/>
          <p:nvPr/>
        </p:nvSpPr>
        <p:spPr>
          <a:xfrm>
            <a:off x="50852" y="61401"/>
            <a:ext cx="7938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5.</a:t>
            </a:r>
            <a:endParaRPr lang="ko-KR" altLang="en-US" sz="5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B7A196-FF4C-4A73-A6F2-2138192B8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48</a:t>
            </a:fld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99C5ABE-7D34-42D2-9A42-D466DC11206A}"/>
              </a:ext>
            </a:extLst>
          </p:cNvPr>
          <p:cNvSpPr/>
          <p:nvPr/>
        </p:nvSpPr>
        <p:spPr>
          <a:xfrm>
            <a:off x="10763794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C1CD7C2-5C32-4A67-B767-E1B989B7CF0C}"/>
              </a:ext>
            </a:extLst>
          </p:cNvPr>
          <p:cNvSpPr/>
          <p:nvPr/>
        </p:nvSpPr>
        <p:spPr>
          <a:xfrm>
            <a:off x="11668358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690354-01C7-47F7-A541-9847164D1C99}"/>
              </a:ext>
            </a:extLst>
          </p:cNvPr>
          <p:cNvSpPr txBox="1"/>
          <p:nvPr/>
        </p:nvSpPr>
        <p:spPr>
          <a:xfrm>
            <a:off x="867560" y="1000143"/>
            <a:ext cx="10864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Mean IU</a:t>
            </a:r>
            <a:endParaRPr lang="ko-KR" altLang="en-US" sz="2400" dirty="0">
              <a:solidFill>
                <a:schemeClr val="bg2">
                  <a:lumMod val="1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3" name="Picture 4" descr="https://static.thenounproject.com/png/1743862-200.png">
            <a:hlinkClick r:id="rId3" tooltip="Check"/>
            <a:extLst>
              <a:ext uri="{FF2B5EF4-FFF2-40B4-BE49-F238E27FC236}">
                <a16:creationId xmlns:a16="http://schemas.microsoft.com/office/drawing/2014/main" id="{0A855858-0B0B-48F3-B9C3-422DE83B75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200"/>
                    </a14:imgEffect>
                    <a14:imgEffect>
                      <a14:saturation sat="1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78" y="1073797"/>
            <a:ext cx="331701" cy="31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5AAAD357-8CC8-4E65-A32E-A3D36E2C28F6}"/>
              </a:ext>
            </a:extLst>
          </p:cNvPr>
          <p:cNvCxnSpPr>
            <a:cxnSpLocks/>
          </p:cNvCxnSpPr>
          <p:nvPr/>
        </p:nvCxnSpPr>
        <p:spPr>
          <a:xfrm>
            <a:off x="5327440" y="6561125"/>
            <a:ext cx="6518729" cy="0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655C54BB-C35A-4989-A912-907AF53419BF}"/>
              </a:ext>
            </a:extLst>
          </p:cNvPr>
          <p:cNvSpPr txBox="1"/>
          <p:nvPr/>
        </p:nvSpPr>
        <p:spPr>
          <a:xfrm>
            <a:off x="5243682" y="6586292"/>
            <a:ext cx="667025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출처 </a:t>
            </a:r>
            <a:r>
              <a:rPr lang="en-US" altLang="ko-KR" sz="900"/>
              <a:t>: https://towardsdatascience.com/metrics-to-evaluate-your-semantic-segmentation-model-6bcb99639aa2</a:t>
            </a:r>
            <a:endParaRPr lang="en-US" altLang="ko-KR" sz="9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E37B6E7-5303-4BC1-9B12-A4ECE50650D2}"/>
              </a:ext>
            </a:extLst>
          </p:cNvPr>
          <p:cNvSpPr txBox="1"/>
          <p:nvPr/>
        </p:nvSpPr>
        <p:spPr>
          <a:xfrm>
            <a:off x="772719" y="1467584"/>
            <a:ext cx="114192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클래스별 전체 픽셀에서 예측에 성공한 픽셀의 수 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050" name="Picture 2" descr="Image for post">
            <a:extLst>
              <a:ext uri="{FF2B5EF4-FFF2-40B4-BE49-F238E27FC236}">
                <a16:creationId xmlns:a16="http://schemas.microsoft.com/office/drawing/2014/main" id="{03A455C9-FEF0-4257-A3D8-0B42FF91AA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7430" y="3254142"/>
            <a:ext cx="2857500" cy="2228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BE8AA781-884D-47B1-A0FD-A9FC3AEC4CD6}"/>
              </a:ext>
            </a:extLst>
          </p:cNvPr>
          <p:cNvSpPr/>
          <p:nvPr/>
        </p:nvSpPr>
        <p:spPr>
          <a:xfrm>
            <a:off x="11218381" y="271708"/>
            <a:ext cx="245582" cy="24558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464363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674FF39-3B2D-432A-961E-F38F91EC5418}"/>
              </a:ext>
            </a:extLst>
          </p:cNvPr>
          <p:cNvSpPr txBox="1"/>
          <p:nvPr/>
        </p:nvSpPr>
        <p:spPr>
          <a:xfrm>
            <a:off x="633402" y="104751"/>
            <a:ext cx="9592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Results</a:t>
            </a:r>
            <a:endParaRPr lang="ko-KR" altLang="en-US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9F2209-AF71-4128-9A6B-9B71A5BF0783}"/>
              </a:ext>
            </a:extLst>
          </p:cNvPr>
          <p:cNvSpPr txBox="1"/>
          <p:nvPr/>
        </p:nvSpPr>
        <p:spPr>
          <a:xfrm>
            <a:off x="633401" y="575761"/>
            <a:ext cx="9517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(1) Metrics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7F2686-3CE1-4BE2-9E69-0B540C801E4D}"/>
              </a:ext>
            </a:extLst>
          </p:cNvPr>
          <p:cNvSpPr txBox="1"/>
          <p:nvPr/>
        </p:nvSpPr>
        <p:spPr>
          <a:xfrm>
            <a:off x="50852" y="61401"/>
            <a:ext cx="7938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5.</a:t>
            </a:r>
            <a:endParaRPr lang="ko-KR" altLang="en-US" sz="5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B7A196-FF4C-4A73-A6F2-2138192B8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49</a:t>
            </a:fld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99C5ABE-7D34-42D2-9A42-D466DC11206A}"/>
              </a:ext>
            </a:extLst>
          </p:cNvPr>
          <p:cNvSpPr/>
          <p:nvPr/>
        </p:nvSpPr>
        <p:spPr>
          <a:xfrm>
            <a:off x="10763794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C1CD7C2-5C32-4A67-B767-E1B989B7CF0C}"/>
              </a:ext>
            </a:extLst>
          </p:cNvPr>
          <p:cNvSpPr/>
          <p:nvPr/>
        </p:nvSpPr>
        <p:spPr>
          <a:xfrm>
            <a:off x="11668358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690354-01C7-47F7-A541-9847164D1C99}"/>
              </a:ext>
            </a:extLst>
          </p:cNvPr>
          <p:cNvSpPr txBox="1"/>
          <p:nvPr/>
        </p:nvSpPr>
        <p:spPr>
          <a:xfrm>
            <a:off x="867560" y="1000143"/>
            <a:ext cx="10864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Frequency weighted IU</a:t>
            </a:r>
            <a:endParaRPr lang="ko-KR" altLang="en-US" sz="2400" dirty="0">
              <a:solidFill>
                <a:schemeClr val="bg2">
                  <a:lumMod val="1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3" name="Picture 4" descr="https://static.thenounproject.com/png/1743862-200.png">
            <a:hlinkClick r:id="rId2" tooltip="Check"/>
            <a:extLst>
              <a:ext uri="{FF2B5EF4-FFF2-40B4-BE49-F238E27FC236}">
                <a16:creationId xmlns:a16="http://schemas.microsoft.com/office/drawing/2014/main" id="{0A855858-0B0B-48F3-B9C3-422DE83B75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  <a14:imgEffect>
                      <a14:saturation sat="1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78" y="1073797"/>
            <a:ext cx="331701" cy="31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955B6F38-DE08-4760-99F8-5CA43BB3B2E2}"/>
              </a:ext>
            </a:extLst>
          </p:cNvPr>
          <p:cNvCxnSpPr>
            <a:cxnSpLocks/>
          </p:cNvCxnSpPr>
          <p:nvPr/>
        </p:nvCxnSpPr>
        <p:spPr>
          <a:xfrm>
            <a:off x="5327440" y="6561125"/>
            <a:ext cx="6518729" cy="0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68F337F2-0862-49A6-854F-A176EE408A7D}"/>
              </a:ext>
            </a:extLst>
          </p:cNvPr>
          <p:cNvSpPr txBox="1"/>
          <p:nvPr/>
        </p:nvSpPr>
        <p:spPr>
          <a:xfrm>
            <a:off x="5243682" y="6586292"/>
            <a:ext cx="6670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출처 </a:t>
            </a:r>
            <a:r>
              <a:rPr lang="en-US" altLang="ko-KR" sz="900"/>
              <a:t>: J. Long, E. Shelhamer, and T. Darrell. Fully convolutional networks for semantic segmentation. In CVPR, 2015</a:t>
            </a:r>
          </a:p>
          <a:p>
            <a:endParaRPr lang="en-US" altLang="ko-KR" sz="9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902C3C7-07AD-4A63-A185-A5CA2F77F4FA}"/>
              </a:ext>
            </a:extLst>
          </p:cNvPr>
          <p:cNvSpPr txBox="1"/>
          <p:nvPr/>
        </p:nvSpPr>
        <p:spPr>
          <a:xfrm>
            <a:off x="772719" y="1467584"/>
            <a:ext cx="114192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클래스별 전체 픽셀에서 예측에 성공한 픽셀의 수 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2C24ADA0-59AD-4701-817C-62EE9FA402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7560" y="1984299"/>
            <a:ext cx="5075931" cy="61628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37C9A91-DAA2-426A-9325-2A5B4D96E9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4659" y="1984299"/>
            <a:ext cx="5539363" cy="1059441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24BBD71D-F21E-484A-82FD-514F791C4DB0}"/>
              </a:ext>
            </a:extLst>
          </p:cNvPr>
          <p:cNvSpPr/>
          <p:nvPr/>
        </p:nvSpPr>
        <p:spPr>
          <a:xfrm>
            <a:off x="11218381" y="271708"/>
            <a:ext cx="245582" cy="24558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07418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82006E1-8CA5-4E6E-A065-63ABF7801F7B}"/>
              </a:ext>
            </a:extLst>
          </p:cNvPr>
          <p:cNvSpPr txBox="1"/>
          <p:nvPr/>
        </p:nvSpPr>
        <p:spPr>
          <a:xfrm>
            <a:off x="402335" y="886253"/>
            <a:ext cx="213712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FCN</a:t>
            </a:r>
            <a:endParaRPr lang="ko-KR" altLang="en-US" sz="7200" dirty="0">
              <a:solidFill>
                <a:schemeClr val="bg1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34910660-4FF6-484E-ADDB-DBBA940A60BF}"/>
              </a:ext>
            </a:extLst>
          </p:cNvPr>
          <p:cNvCxnSpPr>
            <a:cxnSpLocks/>
          </p:cNvCxnSpPr>
          <p:nvPr/>
        </p:nvCxnSpPr>
        <p:spPr>
          <a:xfrm>
            <a:off x="508078" y="2022796"/>
            <a:ext cx="7836475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CE7EAC33-3B23-4816-83C4-F7DAC38AAAB9}"/>
              </a:ext>
            </a:extLst>
          </p:cNvPr>
          <p:cNvCxnSpPr>
            <a:cxnSpLocks/>
          </p:cNvCxnSpPr>
          <p:nvPr/>
        </p:nvCxnSpPr>
        <p:spPr>
          <a:xfrm>
            <a:off x="508078" y="2101173"/>
            <a:ext cx="891285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래픽 9" descr="상향 추세가 있는 막대 그래프">
            <a:extLst>
              <a:ext uri="{FF2B5EF4-FFF2-40B4-BE49-F238E27FC236}">
                <a16:creationId xmlns:a16="http://schemas.microsoft.com/office/drawing/2014/main" id="{CC96DECA-A456-45EE-8A6A-E5F053A2ED8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63279" y="886253"/>
            <a:ext cx="1155531" cy="1155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81880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674FF39-3B2D-432A-961E-F38F91EC5418}"/>
              </a:ext>
            </a:extLst>
          </p:cNvPr>
          <p:cNvSpPr txBox="1"/>
          <p:nvPr/>
        </p:nvSpPr>
        <p:spPr>
          <a:xfrm>
            <a:off x="633402" y="104751"/>
            <a:ext cx="9592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Concolusion</a:t>
            </a:r>
            <a:endParaRPr lang="ko-KR" altLang="en-US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9F2209-AF71-4128-9A6B-9B71A5BF0783}"/>
              </a:ext>
            </a:extLst>
          </p:cNvPr>
          <p:cNvSpPr txBox="1"/>
          <p:nvPr/>
        </p:nvSpPr>
        <p:spPr>
          <a:xfrm>
            <a:off x="633401" y="575761"/>
            <a:ext cx="9517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(1) Advantages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7F2686-3CE1-4BE2-9E69-0B540C801E4D}"/>
              </a:ext>
            </a:extLst>
          </p:cNvPr>
          <p:cNvSpPr txBox="1"/>
          <p:nvPr/>
        </p:nvSpPr>
        <p:spPr>
          <a:xfrm>
            <a:off x="50852" y="61401"/>
            <a:ext cx="7938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6.</a:t>
            </a:r>
            <a:endParaRPr lang="ko-KR" altLang="en-US" sz="5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B7A196-FF4C-4A73-A6F2-2138192B8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50</a:t>
            </a:fld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A914C6B-D1B6-4F9B-8BA6-CFF53748A7AC}"/>
              </a:ext>
            </a:extLst>
          </p:cNvPr>
          <p:cNvSpPr txBox="1"/>
          <p:nvPr/>
        </p:nvSpPr>
        <p:spPr>
          <a:xfrm>
            <a:off x="772719" y="945093"/>
            <a:ext cx="11419281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latinLnBrk="0">
              <a:buFontTx/>
              <a:buAutoNum type="arabicPeriod"/>
            </a:pPr>
            <a:r>
              <a:rPr lang="en-US" altLang="ko-KR" sz="2000"/>
              <a:t>End-to-end </a:t>
            </a:r>
            <a:r>
              <a:rPr lang="ko-KR" altLang="en-US" sz="2000"/>
              <a:t>방식의 </a:t>
            </a:r>
            <a:r>
              <a:rPr lang="en-US" altLang="ko-KR" sz="2000"/>
              <a:t>Semantic Segmentation </a:t>
            </a:r>
            <a:r>
              <a:rPr lang="ko-KR" altLang="en-US" sz="2000"/>
              <a:t>방법을 제안 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800100" lvl="1" indent="-342900" latinLnBrk="0">
              <a:buFont typeface="Arial" panose="020B0604020202020204" pitchFamily="34" charset="0"/>
              <a:buChar char="•"/>
            </a:pP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기존의 모델은 전처리 및 후처리가 있거나 복잡한 형태를 가지지만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, FCN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은 되게 간단한 구조를 가짐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800100" lvl="1" indent="-342900" latinLnBrk="0">
              <a:buFont typeface="Arial" panose="020B0604020202020204" pitchFamily="34" charset="0"/>
              <a:buChar char="•"/>
            </a:pP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빠른 학습속도와 추론속도를 가지고 있음  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800100" lvl="1" indent="-342900" latinLnBrk="0">
              <a:buFont typeface="Arial" panose="020B0604020202020204" pitchFamily="34" charset="0"/>
              <a:buChar char="•"/>
            </a:pP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indent="-457200" latinLnBrk="0">
              <a:buFontTx/>
              <a:buAutoNum type="arabicPeriod"/>
            </a:pP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Pretrained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된 모델을 사용할 수가 있음 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800100" lvl="1" indent="-342900" latinLnBrk="0">
              <a:buFont typeface="Arial" panose="020B0604020202020204" pitchFamily="34" charset="0"/>
              <a:buChar char="•"/>
            </a:pP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BackBone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으로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Pretrained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된 모델을 사용하고 마지막의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Fully Connected Layer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만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1x1 Convolutional Layer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으로 변경해주면 되는 구조 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800100" lvl="1" indent="-342900" latinLnBrk="0">
              <a:buFont typeface="Arial" panose="020B0604020202020204" pitchFamily="34" charset="0"/>
              <a:buChar char="•"/>
            </a:pP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Pretrained + Fine Tuning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이 가능함 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800100" lvl="1" indent="-342900" latinLnBrk="0">
              <a:buFont typeface="Arial" panose="020B0604020202020204" pitchFamily="34" charset="0"/>
              <a:buChar char="•"/>
            </a:pP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indent="-457200" latinLnBrk="0">
              <a:buFontTx/>
              <a:buAutoNum type="arabicPeriod"/>
            </a:pP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Skip Architecture 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구조를 이용해서 다양한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resolution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의 결과를 합침 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indent="-457200" latinLnBrk="0">
              <a:buFontTx/>
              <a:buAutoNum type="arabicPeriod"/>
            </a:pP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indent="-457200" latinLnBrk="0">
              <a:buFontTx/>
              <a:buAutoNum type="arabicPeriod"/>
            </a:pP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다양한 실험과정을 통해서 최적의 결과를 도출했고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다양한 데이터에 대해 실험을 진행해서 성능 평가 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indent="-457200" latinLnBrk="0">
              <a:buFontTx/>
              <a:buAutoNum type="arabicPeriod"/>
            </a:pPr>
            <a:endParaRPr lang="en-US" altLang="ko-KR" sz="200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99C5ABE-7D34-42D2-9A42-D466DC11206A}"/>
              </a:ext>
            </a:extLst>
          </p:cNvPr>
          <p:cNvSpPr/>
          <p:nvPr/>
        </p:nvSpPr>
        <p:spPr>
          <a:xfrm>
            <a:off x="10763794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C1CD7C2-5C32-4A67-B767-E1B989B7CF0C}"/>
              </a:ext>
            </a:extLst>
          </p:cNvPr>
          <p:cNvSpPr/>
          <p:nvPr/>
        </p:nvSpPr>
        <p:spPr>
          <a:xfrm>
            <a:off x="11668358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F822C04B-6081-49B8-B208-9AA932E1F55A}"/>
              </a:ext>
            </a:extLst>
          </p:cNvPr>
          <p:cNvCxnSpPr>
            <a:cxnSpLocks/>
          </p:cNvCxnSpPr>
          <p:nvPr/>
        </p:nvCxnSpPr>
        <p:spPr>
          <a:xfrm>
            <a:off x="5327440" y="6561125"/>
            <a:ext cx="6518729" cy="0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0DDD556-1519-49B7-A792-450D7BA80996}"/>
              </a:ext>
            </a:extLst>
          </p:cNvPr>
          <p:cNvSpPr txBox="1"/>
          <p:nvPr/>
        </p:nvSpPr>
        <p:spPr>
          <a:xfrm>
            <a:off x="5243682" y="6586292"/>
            <a:ext cx="6670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출처 </a:t>
            </a:r>
            <a:r>
              <a:rPr lang="en-US" altLang="ko-KR" sz="900"/>
              <a:t>: J. Long, E. Shelhamer, and T. Darrell. Fully convolutional networks for semantic segmentation. In CVPR, 2015</a:t>
            </a:r>
          </a:p>
          <a:p>
            <a:endParaRPr lang="en-US" altLang="ko-KR" sz="900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AA6824F-A404-432F-9127-CAA9838C34E1}"/>
              </a:ext>
            </a:extLst>
          </p:cNvPr>
          <p:cNvSpPr/>
          <p:nvPr/>
        </p:nvSpPr>
        <p:spPr>
          <a:xfrm>
            <a:off x="11218381" y="271708"/>
            <a:ext cx="245582" cy="24558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004941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674FF39-3B2D-432A-961E-F38F91EC5418}"/>
              </a:ext>
            </a:extLst>
          </p:cNvPr>
          <p:cNvSpPr txBox="1"/>
          <p:nvPr/>
        </p:nvSpPr>
        <p:spPr>
          <a:xfrm>
            <a:off x="633402" y="104751"/>
            <a:ext cx="9592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Concolusion</a:t>
            </a:r>
            <a:endParaRPr lang="ko-KR" altLang="en-US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9F2209-AF71-4128-9A6B-9B71A5BF0783}"/>
              </a:ext>
            </a:extLst>
          </p:cNvPr>
          <p:cNvSpPr txBox="1"/>
          <p:nvPr/>
        </p:nvSpPr>
        <p:spPr>
          <a:xfrm>
            <a:off x="633401" y="575761"/>
            <a:ext cx="9517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(2) Disadvantages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7F2686-3CE1-4BE2-9E69-0B540C801E4D}"/>
              </a:ext>
            </a:extLst>
          </p:cNvPr>
          <p:cNvSpPr txBox="1"/>
          <p:nvPr/>
        </p:nvSpPr>
        <p:spPr>
          <a:xfrm>
            <a:off x="50852" y="61401"/>
            <a:ext cx="7938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6.</a:t>
            </a:r>
            <a:endParaRPr lang="ko-KR" altLang="en-US" sz="5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B7A196-FF4C-4A73-A6F2-2138192B8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51</a:t>
            </a:fld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A914C6B-D1B6-4F9B-8BA6-CFF53748A7AC}"/>
              </a:ext>
            </a:extLst>
          </p:cNvPr>
          <p:cNvSpPr txBox="1"/>
          <p:nvPr/>
        </p:nvSpPr>
        <p:spPr>
          <a:xfrm>
            <a:off x="772720" y="945093"/>
            <a:ext cx="11226334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latinLnBrk="0">
              <a:buFontTx/>
              <a:buAutoNum type="arabicPeriod"/>
            </a:pP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End-to-End 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방식이 가지고 있는 문제점들을 보유하고 있음 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800100" lvl="1" indent="-342900" latinLnBrk="0">
              <a:buFont typeface="Arial" panose="020B0604020202020204" pitchFamily="34" charset="0"/>
              <a:buChar char="•"/>
            </a:pP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입력 데이터가 부족한 경우 학습이 잘 되지 않음 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800100" lvl="1" indent="-342900" latinLnBrk="0">
              <a:buFont typeface="Arial" panose="020B0604020202020204" pitchFamily="34" charset="0"/>
              <a:buChar char="•"/>
            </a:pP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indent="-457200" latinLnBrk="0">
              <a:buFontTx/>
              <a:buAutoNum type="arabicPeriod"/>
            </a:pP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세부적인 외곽선들을 잘 못잡는 문제가 있음 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indent="-457200" latinLnBrk="0">
              <a:buFontTx/>
              <a:buAutoNum type="arabicPeriod"/>
            </a:pP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indent="-457200" latinLnBrk="0">
              <a:buFontTx/>
              <a:buAutoNum type="arabicPeriod"/>
            </a:pP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작은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큰 물체들을 잘 잡지 못하는 문제가 있음 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indent="-457200" latinLnBrk="0">
              <a:buFontTx/>
              <a:buAutoNum type="arabicPeriod"/>
            </a:pP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indent="-457200" latinLnBrk="0">
              <a:buFontTx/>
              <a:buAutoNum type="arabicPeriod"/>
            </a:pP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큰 물체의 경우 내부에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Object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들이 섞이는 문제가 있음 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indent="-457200" latinLnBrk="0">
              <a:buFontTx/>
              <a:buAutoNum type="arabicPeriod"/>
            </a:pP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indent="-457200" latinLnBrk="0">
              <a:buFontTx/>
              <a:buAutoNum type="arabicPeriod"/>
            </a:pP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논문 자체의 그림같은 부분에서 불친절할 부분이 많음 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99C5ABE-7D34-42D2-9A42-D466DC11206A}"/>
              </a:ext>
            </a:extLst>
          </p:cNvPr>
          <p:cNvSpPr/>
          <p:nvPr/>
        </p:nvSpPr>
        <p:spPr>
          <a:xfrm>
            <a:off x="10763794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C1CD7C2-5C32-4A67-B767-E1B989B7CF0C}"/>
              </a:ext>
            </a:extLst>
          </p:cNvPr>
          <p:cNvSpPr/>
          <p:nvPr/>
        </p:nvSpPr>
        <p:spPr>
          <a:xfrm>
            <a:off x="11668358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02715A5-A038-4C99-827F-1B68C4DD30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3305" y="1740764"/>
            <a:ext cx="4865748" cy="4434606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62F2F371-AC9E-454B-ABBE-E6818CB379F4}"/>
              </a:ext>
            </a:extLst>
          </p:cNvPr>
          <p:cNvSpPr/>
          <p:nvPr/>
        </p:nvSpPr>
        <p:spPr>
          <a:xfrm>
            <a:off x="7166862" y="2071493"/>
            <a:ext cx="542622" cy="211466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F0E3BCB-910C-4DB1-9308-50EBBB8E2E50}"/>
              </a:ext>
            </a:extLst>
          </p:cNvPr>
          <p:cNvSpPr/>
          <p:nvPr/>
        </p:nvSpPr>
        <p:spPr>
          <a:xfrm>
            <a:off x="7468867" y="5369613"/>
            <a:ext cx="634898" cy="460736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1826A5E-1A17-4D18-8381-F51A33C5574F}"/>
              </a:ext>
            </a:extLst>
          </p:cNvPr>
          <p:cNvSpPr/>
          <p:nvPr/>
        </p:nvSpPr>
        <p:spPr>
          <a:xfrm>
            <a:off x="7166862" y="3567888"/>
            <a:ext cx="542622" cy="585046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23B2E953-DC88-49ED-A734-2BC7EC209494}"/>
              </a:ext>
            </a:extLst>
          </p:cNvPr>
          <p:cNvCxnSpPr>
            <a:cxnSpLocks/>
          </p:cNvCxnSpPr>
          <p:nvPr/>
        </p:nvCxnSpPr>
        <p:spPr>
          <a:xfrm>
            <a:off x="5327440" y="6561125"/>
            <a:ext cx="6518729" cy="0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6B3A5FF5-0956-499F-889D-D7B93AA32144}"/>
              </a:ext>
            </a:extLst>
          </p:cNvPr>
          <p:cNvSpPr txBox="1"/>
          <p:nvPr/>
        </p:nvSpPr>
        <p:spPr>
          <a:xfrm>
            <a:off x="5243682" y="6586292"/>
            <a:ext cx="6670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출처 </a:t>
            </a:r>
            <a:r>
              <a:rPr lang="en-US" altLang="ko-KR" sz="900"/>
              <a:t>: J. Long, E. Shelhamer, and T. Darrell. Fully convolutional networks for semantic segmentation. In CVPR, 2015</a:t>
            </a:r>
          </a:p>
          <a:p>
            <a:endParaRPr lang="en-US" altLang="ko-KR" sz="900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3CE3B7E-E36F-463A-BB8E-2BD146EFB840}"/>
              </a:ext>
            </a:extLst>
          </p:cNvPr>
          <p:cNvSpPr/>
          <p:nvPr/>
        </p:nvSpPr>
        <p:spPr>
          <a:xfrm>
            <a:off x="11218381" y="271708"/>
            <a:ext cx="245582" cy="24558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874859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674FF39-3B2D-432A-961E-F38F91EC5418}"/>
              </a:ext>
            </a:extLst>
          </p:cNvPr>
          <p:cNvSpPr txBox="1"/>
          <p:nvPr/>
        </p:nvSpPr>
        <p:spPr>
          <a:xfrm>
            <a:off x="633402" y="104751"/>
            <a:ext cx="9592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Appendix </a:t>
            </a:r>
            <a:endParaRPr lang="ko-KR" altLang="en-US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9F2209-AF71-4128-9A6B-9B71A5BF0783}"/>
              </a:ext>
            </a:extLst>
          </p:cNvPr>
          <p:cNvSpPr txBox="1"/>
          <p:nvPr/>
        </p:nvSpPr>
        <p:spPr>
          <a:xfrm>
            <a:off x="633401" y="575761"/>
            <a:ext cx="9517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(1) </a:t>
            </a: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참고자료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7F2686-3CE1-4BE2-9E69-0B540C801E4D}"/>
              </a:ext>
            </a:extLst>
          </p:cNvPr>
          <p:cNvSpPr txBox="1"/>
          <p:nvPr/>
        </p:nvSpPr>
        <p:spPr>
          <a:xfrm>
            <a:off x="50852" y="61401"/>
            <a:ext cx="7938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7.</a:t>
            </a:r>
            <a:endParaRPr lang="ko-KR" altLang="en-US" sz="5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B7A196-FF4C-4A73-A6F2-2138192B8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52</a:t>
            </a:fld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99C5ABE-7D34-42D2-9A42-D466DC11206A}"/>
              </a:ext>
            </a:extLst>
          </p:cNvPr>
          <p:cNvSpPr/>
          <p:nvPr/>
        </p:nvSpPr>
        <p:spPr>
          <a:xfrm>
            <a:off x="10763794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C1CD7C2-5C32-4A67-B767-E1B989B7CF0C}"/>
              </a:ext>
            </a:extLst>
          </p:cNvPr>
          <p:cNvSpPr/>
          <p:nvPr/>
        </p:nvSpPr>
        <p:spPr>
          <a:xfrm>
            <a:off x="11668358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664C0A-3E9B-4FD0-AF7A-0F3927167ABA}"/>
              </a:ext>
            </a:extLst>
          </p:cNvPr>
          <p:cNvSpPr txBox="1"/>
          <p:nvPr/>
        </p:nvSpPr>
        <p:spPr>
          <a:xfrm>
            <a:off x="772720" y="945093"/>
            <a:ext cx="1128480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latinLnBrk="0">
              <a:buFontTx/>
              <a:buAutoNum type="arabicPeriod"/>
            </a:pP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J. Long, E. </a:t>
            </a:r>
            <a:r>
              <a:rPr lang="en-US" altLang="ko-KR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Shelhamer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and T. Darrell. Fully convolutional networks for semantic segmentation. In CVPR, 2015</a:t>
            </a:r>
          </a:p>
          <a:p>
            <a:pPr marL="457200" indent="-457200" latinLnBrk="0">
              <a:buFontTx/>
              <a:buAutoNum type="arabicPeriod"/>
            </a:pP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A. </a:t>
            </a:r>
            <a:r>
              <a:rPr lang="en-US" altLang="ko-KR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Krizhevsky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I. </a:t>
            </a:r>
            <a:r>
              <a:rPr lang="en-US" altLang="ko-KR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Sutskever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and G. E. Hinton. </a:t>
            </a:r>
            <a:r>
              <a:rPr lang="en-US" altLang="ko-KR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Imagenet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classification with deep convolutional neural networks. In NIPS, 2012</a:t>
            </a:r>
          </a:p>
          <a:p>
            <a:pPr marL="457200" indent="-457200" latinLnBrk="0">
              <a:buFontTx/>
              <a:buAutoNum type="arabicPeriod"/>
            </a:pP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K. </a:t>
            </a:r>
            <a:r>
              <a:rPr lang="en-US" altLang="ko-KR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Simonyan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and A. Zisserman. Very deep convolutional networks for large-scale image recognition. </a:t>
            </a:r>
            <a:r>
              <a:rPr lang="en-US" altLang="ko-KR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CoRR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abs/1409.1556, 2014</a:t>
            </a:r>
          </a:p>
          <a:p>
            <a:pPr marL="457200" indent="-457200" latinLnBrk="0">
              <a:buFontTx/>
              <a:buAutoNum type="arabicPeriod"/>
            </a:pP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C. </a:t>
            </a:r>
            <a:r>
              <a:rPr lang="en-US" altLang="ko-KR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Szegedy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W. Liu, Y. Jia, P. </a:t>
            </a:r>
            <a:r>
              <a:rPr lang="en-US" altLang="ko-KR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Sermanet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S. Reed, D. </a:t>
            </a:r>
            <a:r>
              <a:rPr lang="en-US" altLang="ko-KR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Anguelov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D. Erhan, V. </a:t>
            </a:r>
            <a:r>
              <a:rPr lang="en-US" altLang="ko-KR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Vanhoucke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and A. </a:t>
            </a:r>
            <a:r>
              <a:rPr lang="en-US" altLang="ko-KR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Rabinovich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 Going deeper with convolutions. </a:t>
            </a:r>
            <a:r>
              <a:rPr lang="en-US" altLang="ko-KR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CoRR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abs/1409.4842, 2014</a:t>
            </a:r>
          </a:p>
          <a:p>
            <a:pPr marL="457200" indent="-457200" latinLnBrk="0">
              <a:buFontTx/>
              <a:buAutoNum type="arabicPeriod"/>
            </a:pP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R. </a:t>
            </a:r>
            <a:r>
              <a:rPr lang="en-US" altLang="ko-KR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Girshick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J. Donahue, T. Darrell, and J. Malik. Rich feature hierarchies for accurate object detection and semantic segmentation. In Computer Vision and Pattern Recognition, 2014</a:t>
            </a:r>
          </a:p>
          <a:p>
            <a:pPr marL="457200" indent="-457200" latinLnBrk="0">
              <a:buFontTx/>
              <a:buAutoNum type="arabicPeriod"/>
            </a:pP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J. Long, N. Zhang, and T. Darrell. Do convnets learn correspondence? In NIPS, 2014</a:t>
            </a:r>
          </a:p>
          <a:p>
            <a:pPr marL="457200" indent="-457200" latinLnBrk="0">
              <a:buFontTx/>
              <a:buAutoNum type="arabicPeriod"/>
            </a:pPr>
            <a:r>
              <a:rPr lang="en-US" altLang="ko-KR" sz="1600" dirty="0"/>
              <a:t>C. </a:t>
            </a:r>
            <a:r>
              <a:rPr lang="en-US" altLang="ko-KR" sz="1600" dirty="0" err="1"/>
              <a:t>Farabet</a:t>
            </a:r>
            <a:r>
              <a:rPr lang="en-US" altLang="ko-KR" sz="1600" dirty="0"/>
              <a:t>, C. </a:t>
            </a:r>
            <a:r>
              <a:rPr lang="en-US" altLang="ko-KR" sz="1600" dirty="0" err="1"/>
              <a:t>Couprie</a:t>
            </a:r>
            <a:r>
              <a:rPr lang="en-US" altLang="ko-KR" sz="1600" dirty="0"/>
              <a:t>, L. </a:t>
            </a:r>
            <a:r>
              <a:rPr lang="en-US" altLang="ko-KR" sz="1600" dirty="0" err="1"/>
              <a:t>Najman</a:t>
            </a:r>
            <a:r>
              <a:rPr lang="en-US" altLang="ko-KR" sz="1600" dirty="0"/>
              <a:t>, and Y. </a:t>
            </a:r>
            <a:r>
              <a:rPr lang="en-US" altLang="ko-KR" sz="1600" dirty="0" err="1"/>
              <a:t>LeCun</a:t>
            </a:r>
            <a:r>
              <a:rPr lang="en-US" altLang="ko-KR" sz="1600" dirty="0"/>
              <a:t>. Learning hierarchical features for scene labeling. Pattern Analysis and Machine Intelligence, IEEE Transactions on, 2013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indent="-457200" latinLnBrk="0">
              <a:buFontTx/>
              <a:buAutoNum type="arabicPeriod"/>
            </a:pPr>
            <a:r>
              <a:rPr lang="en-US" altLang="ko-KR" sz="1600" dirty="0"/>
              <a:t>S. Gupta, R. </a:t>
            </a:r>
            <a:r>
              <a:rPr lang="en-US" altLang="ko-KR" sz="1600" dirty="0" err="1"/>
              <a:t>Girshick</a:t>
            </a:r>
            <a:r>
              <a:rPr lang="en-US" altLang="ko-KR" sz="1600" dirty="0"/>
              <a:t>, P. Arbelaez, and J. Malik. Learning rich features from RGB-D images for object detection and segmentation. In ECCV. Springer, 2014</a:t>
            </a:r>
          </a:p>
          <a:p>
            <a:pPr marL="457200" indent="-457200" latinLnBrk="0">
              <a:buFontTx/>
              <a:buAutoNum type="arabicPeriod"/>
            </a:pPr>
            <a:r>
              <a:rPr lang="en-US" altLang="ko-KR" sz="1600" dirty="0"/>
              <a:t>P. </a:t>
            </a:r>
            <a:r>
              <a:rPr lang="en-US" altLang="ko-KR" sz="1600" dirty="0" err="1"/>
              <a:t>Sermanet</a:t>
            </a:r>
            <a:r>
              <a:rPr lang="en-US" altLang="ko-KR" sz="1600" dirty="0"/>
              <a:t>, D. Eigen, X. Zhang, M. Mathieu, R. Fergus, and Y. </a:t>
            </a:r>
            <a:r>
              <a:rPr lang="en-US" altLang="ko-KR" sz="1600" dirty="0" err="1"/>
              <a:t>LeCun</a:t>
            </a:r>
            <a:r>
              <a:rPr lang="en-US" altLang="ko-KR" sz="1600" dirty="0"/>
              <a:t>. </a:t>
            </a:r>
            <a:r>
              <a:rPr lang="en-US" altLang="ko-KR" sz="1600" dirty="0" err="1"/>
              <a:t>Overfeat</a:t>
            </a:r>
            <a:r>
              <a:rPr lang="en-US" altLang="ko-KR" sz="1600" dirty="0"/>
              <a:t>: Integrated recognition, localization and detection using convolutional networks. In ICLR, 2014</a:t>
            </a:r>
          </a:p>
          <a:p>
            <a:pPr marL="457200" indent="-457200" latinLnBrk="0">
              <a:buFontTx/>
              <a:buAutoNum type="arabicPeriod"/>
            </a:pP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Investigations on the inference optimization techniques and their impact on multiple hardware platforms for Semantic Segmentation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3CF6DB3B-3321-4CC6-A20C-875734D647CE}"/>
              </a:ext>
            </a:extLst>
          </p:cNvPr>
          <p:cNvCxnSpPr>
            <a:cxnSpLocks/>
          </p:cNvCxnSpPr>
          <p:nvPr/>
        </p:nvCxnSpPr>
        <p:spPr>
          <a:xfrm>
            <a:off x="5327440" y="6561125"/>
            <a:ext cx="6518729" cy="0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4453E54-9304-48B3-8C5A-D8F1503D8E0C}"/>
              </a:ext>
            </a:extLst>
          </p:cNvPr>
          <p:cNvSpPr txBox="1"/>
          <p:nvPr/>
        </p:nvSpPr>
        <p:spPr>
          <a:xfrm>
            <a:off x="5243682" y="6586292"/>
            <a:ext cx="6670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출처 </a:t>
            </a:r>
            <a:r>
              <a:rPr lang="en-US" altLang="ko-KR" sz="900"/>
              <a:t>: J. Long, E. Shelhamer, and T. Darrell. Fully convolutional networks for semantic segmentation. In CVPR, 2015</a:t>
            </a:r>
          </a:p>
          <a:p>
            <a:endParaRPr lang="en-US" altLang="ko-KR" sz="900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A4BCF35-72BA-4D9A-8C9D-D31E51BCFA0B}"/>
              </a:ext>
            </a:extLst>
          </p:cNvPr>
          <p:cNvSpPr/>
          <p:nvPr/>
        </p:nvSpPr>
        <p:spPr>
          <a:xfrm>
            <a:off x="11218381" y="271708"/>
            <a:ext cx="245582" cy="24558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10032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674FF39-3B2D-432A-961E-F38F91EC5418}"/>
              </a:ext>
            </a:extLst>
          </p:cNvPr>
          <p:cNvSpPr txBox="1"/>
          <p:nvPr/>
        </p:nvSpPr>
        <p:spPr>
          <a:xfrm>
            <a:off x="633402" y="104751"/>
            <a:ext cx="9592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Appendix </a:t>
            </a:r>
            <a:endParaRPr lang="ko-KR" altLang="en-US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9F2209-AF71-4128-9A6B-9B71A5BF0783}"/>
              </a:ext>
            </a:extLst>
          </p:cNvPr>
          <p:cNvSpPr txBox="1"/>
          <p:nvPr/>
        </p:nvSpPr>
        <p:spPr>
          <a:xfrm>
            <a:off x="633401" y="575761"/>
            <a:ext cx="9517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(2) </a:t>
            </a: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이해하지 못했던 부분 </a:t>
            </a:r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헷갈린 부분</a:t>
            </a:r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 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7F2686-3CE1-4BE2-9E69-0B540C801E4D}"/>
              </a:ext>
            </a:extLst>
          </p:cNvPr>
          <p:cNvSpPr txBox="1"/>
          <p:nvPr/>
        </p:nvSpPr>
        <p:spPr>
          <a:xfrm>
            <a:off x="50852" y="61401"/>
            <a:ext cx="7938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7.</a:t>
            </a:r>
            <a:endParaRPr lang="ko-KR" altLang="en-US" sz="5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B7A196-FF4C-4A73-A6F2-2138192B8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53</a:t>
            </a:fld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99C5ABE-7D34-42D2-9A42-D466DC11206A}"/>
              </a:ext>
            </a:extLst>
          </p:cNvPr>
          <p:cNvSpPr/>
          <p:nvPr/>
        </p:nvSpPr>
        <p:spPr>
          <a:xfrm>
            <a:off x="10763794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664C0A-3E9B-4FD0-AF7A-0F3927167ABA}"/>
              </a:ext>
            </a:extLst>
          </p:cNvPr>
          <p:cNvSpPr txBox="1"/>
          <p:nvPr/>
        </p:nvSpPr>
        <p:spPr>
          <a:xfrm>
            <a:off x="772720" y="945093"/>
            <a:ext cx="112848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latinLnBrk="0">
              <a:buFontTx/>
              <a:buAutoNum type="arabicPeriod"/>
            </a:pP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500 x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500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-&gt;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10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x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10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output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grid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생성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indent="-457200" latinLnBrk="0">
              <a:buFontTx/>
              <a:buAutoNum type="arabicPeriod"/>
            </a:pP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3CF6DB3B-3321-4CC6-A20C-875734D647CE}"/>
              </a:ext>
            </a:extLst>
          </p:cNvPr>
          <p:cNvCxnSpPr>
            <a:cxnSpLocks/>
          </p:cNvCxnSpPr>
          <p:nvPr/>
        </p:nvCxnSpPr>
        <p:spPr>
          <a:xfrm>
            <a:off x="5327440" y="6561125"/>
            <a:ext cx="6518729" cy="0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4453E54-9304-48B3-8C5A-D8F1503D8E0C}"/>
              </a:ext>
            </a:extLst>
          </p:cNvPr>
          <p:cNvSpPr txBox="1"/>
          <p:nvPr/>
        </p:nvSpPr>
        <p:spPr>
          <a:xfrm>
            <a:off x="5243682" y="6586292"/>
            <a:ext cx="6670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출처 </a:t>
            </a:r>
            <a:r>
              <a:rPr lang="en-US" altLang="ko-KR" sz="900"/>
              <a:t>: J. Long, E. Shelhamer, and T. Darrell. Fully convolutional networks for semantic segmentation. In CVPR, 2015</a:t>
            </a:r>
          </a:p>
          <a:p>
            <a:endParaRPr lang="en-US" altLang="ko-KR" sz="900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86D4681-E9DC-4863-A645-6EC35E817129}"/>
              </a:ext>
            </a:extLst>
          </p:cNvPr>
          <p:cNvSpPr/>
          <p:nvPr/>
        </p:nvSpPr>
        <p:spPr>
          <a:xfrm>
            <a:off x="11668358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FE8C57D-4F57-4ED8-AEB8-23BAFD96CD82}"/>
              </a:ext>
            </a:extLst>
          </p:cNvPr>
          <p:cNvSpPr/>
          <p:nvPr/>
        </p:nvSpPr>
        <p:spPr>
          <a:xfrm>
            <a:off x="11218381" y="271708"/>
            <a:ext cx="245582" cy="24558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AF83620-4244-4442-8282-AF316E5AE4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7177" y="1372896"/>
            <a:ext cx="7198981" cy="509178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EDF765F7-D770-4433-8ACF-888971B8A0C8}"/>
              </a:ext>
            </a:extLst>
          </p:cNvPr>
          <p:cNvSpPr/>
          <p:nvPr/>
        </p:nvSpPr>
        <p:spPr>
          <a:xfrm>
            <a:off x="4407540" y="1480144"/>
            <a:ext cx="3960207" cy="1730124"/>
          </a:xfrm>
          <a:prstGeom prst="rect">
            <a:avLst/>
          </a:prstGeom>
          <a:solidFill>
            <a:srgbClr val="F8F6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1DCEC82-52FF-4218-8F6B-E36EF2B0DB85}"/>
              </a:ext>
            </a:extLst>
          </p:cNvPr>
          <p:cNvSpPr/>
          <p:nvPr/>
        </p:nvSpPr>
        <p:spPr>
          <a:xfrm>
            <a:off x="4289129" y="2942647"/>
            <a:ext cx="327823" cy="663324"/>
          </a:xfrm>
          <a:prstGeom prst="rect">
            <a:avLst/>
          </a:prstGeom>
          <a:solidFill>
            <a:srgbClr val="F8F6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761824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82006E1-8CA5-4E6E-A065-63ABF7801F7B}"/>
              </a:ext>
            </a:extLst>
          </p:cNvPr>
          <p:cNvSpPr txBox="1"/>
          <p:nvPr/>
        </p:nvSpPr>
        <p:spPr>
          <a:xfrm>
            <a:off x="3679313" y="2521722"/>
            <a:ext cx="483337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감사합니다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B9B8D41-3587-49BE-B7D4-EADDA78F2DB9}"/>
              </a:ext>
            </a:extLst>
          </p:cNvPr>
          <p:cNvSpPr/>
          <p:nvPr/>
        </p:nvSpPr>
        <p:spPr>
          <a:xfrm>
            <a:off x="313509" y="292608"/>
            <a:ext cx="11474413" cy="625972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99991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674FF39-3B2D-432A-961E-F38F91EC5418}"/>
              </a:ext>
            </a:extLst>
          </p:cNvPr>
          <p:cNvSpPr txBox="1"/>
          <p:nvPr/>
        </p:nvSpPr>
        <p:spPr>
          <a:xfrm>
            <a:off x="633402" y="104751"/>
            <a:ext cx="9592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Abstract</a:t>
            </a:r>
            <a:endParaRPr lang="ko-KR" altLang="en-US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9F2209-AF71-4128-9A6B-9B71A5BF0783}"/>
              </a:ext>
            </a:extLst>
          </p:cNvPr>
          <p:cNvSpPr txBox="1"/>
          <p:nvPr/>
        </p:nvSpPr>
        <p:spPr>
          <a:xfrm>
            <a:off x="633401" y="575761"/>
            <a:ext cx="9517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1) Abstract 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7F2686-3CE1-4BE2-9E69-0B540C801E4D}"/>
              </a:ext>
            </a:extLst>
          </p:cNvPr>
          <p:cNvSpPr txBox="1"/>
          <p:nvPr/>
        </p:nvSpPr>
        <p:spPr>
          <a:xfrm>
            <a:off x="50852" y="61401"/>
            <a:ext cx="7938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0.</a:t>
            </a:r>
            <a:endParaRPr lang="ko-KR" altLang="en-US" sz="5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B1C1F22-F26E-4E16-8209-6100001481B2}"/>
              </a:ext>
            </a:extLst>
          </p:cNvPr>
          <p:cNvSpPr/>
          <p:nvPr/>
        </p:nvSpPr>
        <p:spPr>
          <a:xfrm>
            <a:off x="10763794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82399CD-281E-4705-8C02-F21761CFDAA5}"/>
              </a:ext>
            </a:extLst>
          </p:cNvPr>
          <p:cNvSpPr/>
          <p:nvPr/>
        </p:nvSpPr>
        <p:spPr>
          <a:xfrm>
            <a:off x="11218381" y="271708"/>
            <a:ext cx="245582" cy="24558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6BFA0C0-8622-478F-B166-D0A26F4DAF21}"/>
              </a:ext>
            </a:extLst>
          </p:cNvPr>
          <p:cNvSpPr/>
          <p:nvPr/>
        </p:nvSpPr>
        <p:spPr>
          <a:xfrm>
            <a:off x="11668358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B7A196-FF4C-4A73-A6F2-2138192B8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A914C6B-D1B6-4F9B-8BA6-CFF53748A7AC}"/>
              </a:ext>
            </a:extLst>
          </p:cNvPr>
          <p:cNvSpPr txBox="1"/>
          <p:nvPr/>
        </p:nvSpPr>
        <p:spPr>
          <a:xfrm>
            <a:off x="772719" y="1467584"/>
            <a:ext cx="1114122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latinLnBrk="0">
              <a:buFontTx/>
              <a:buAutoNum type="arabicPeriod"/>
            </a:pPr>
            <a:r>
              <a:rPr lang="en-US" altLang="ko-KR" sz="2000"/>
              <a:t>End-to-end </a:t>
            </a:r>
            <a:r>
              <a:rPr lang="ko-KR" altLang="en-US" sz="2000"/>
              <a:t>방식의 </a:t>
            </a:r>
            <a:r>
              <a:rPr lang="en-US" altLang="ko-KR" sz="2000"/>
              <a:t>Semantic Segmentation </a:t>
            </a:r>
            <a:r>
              <a:rPr lang="ko-KR" altLang="en-US" sz="2000"/>
              <a:t>방법을 제안 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indent="-457200" latinLnBrk="0">
              <a:buFontTx/>
              <a:buAutoNum type="arabicPeriod"/>
            </a:pP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AlexNet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을 시작으로 하는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CNN 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계열 모델을 사용 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indent="-457200" latinLnBrk="0">
              <a:buAutoNum type="arabicPeriod"/>
            </a:pP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Fully Convolutional + Skip Architecture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두가지 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방법을 도입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indent="-457200" latinLnBrk="0">
              <a:buAutoNum type="arabicPeriod"/>
            </a:pP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임의의 입력값에 대해서도 효율적인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Segmentation 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결과를 생성 가능하고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SOTA 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점수 달성  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8" name="Picture 2" descr="https://blog.kakaocdn.net/dn/c2rRKu/btqvFhluGR4/L0t8Da4wcUNJzkxPmzH6tk/img.jpg">
            <a:extLst>
              <a:ext uri="{FF2B5EF4-FFF2-40B4-BE49-F238E27FC236}">
                <a16:creationId xmlns:a16="http://schemas.microsoft.com/office/drawing/2014/main" id="{BA5B30A2-18F7-4259-9AE8-839C79EDC6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719" y="2925408"/>
            <a:ext cx="6614199" cy="3356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09D60C2-F241-4659-886E-19007F281798}"/>
              </a:ext>
            </a:extLst>
          </p:cNvPr>
          <p:cNvSpPr txBox="1"/>
          <p:nvPr/>
        </p:nvSpPr>
        <p:spPr>
          <a:xfrm>
            <a:off x="867560" y="1000143"/>
            <a:ext cx="10864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Fully Convolutional Networks for semantic Segmentation[1]</a:t>
            </a:r>
            <a:r>
              <a:rPr lang="ko-KR" altLang="en-US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의 </a:t>
            </a:r>
            <a:r>
              <a:rPr lang="en-US" altLang="ko-KR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Contribution</a:t>
            </a:r>
            <a:endParaRPr lang="ko-KR" altLang="en-US" sz="2400" dirty="0">
              <a:solidFill>
                <a:schemeClr val="bg2">
                  <a:lumMod val="1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0" name="Picture 4" descr="https://static.thenounproject.com/png/1743862-200.png">
            <a:hlinkClick r:id="rId3" tooltip="Check"/>
            <a:extLst>
              <a:ext uri="{FF2B5EF4-FFF2-40B4-BE49-F238E27FC236}">
                <a16:creationId xmlns:a16="http://schemas.microsoft.com/office/drawing/2014/main" id="{F00747A6-679D-46BD-B1C9-18093B2E6F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200"/>
                    </a14:imgEffect>
                    <a14:imgEffect>
                      <a14:saturation sat="1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78" y="1073797"/>
            <a:ext cx="331701" cy="31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5F73B1A7-7599-4074-A8DF-2861D27EB332}"/>
              </a:ext>
            </a:extLst>
          </p:cNvPr>
          <p:cNvCxnSpPr>
            <a:cxnSpLocks/>
          </p:cNvCxnSpPr>
          <p:nvPr/>
        </p:nvCxnSpPr>
        <p:spPr>
          <a:xfrm>
            <a:off x="5327440" y="6561125"/>
            <a:ext cx="6518729" cy="0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1A5E2CD-01B6-4AD9-AF9A-9806C8ED6A6A}"/>
              </a:ext>
            </a:extLst>
          </p:cNvPr>
          <p:cNvSpPr txBox="1"/>
          <p:nvPr/>
        </p:nvSpPr>
        <p:spPr>
          <a:xfrm>
            <a:off x="5243682" y="6586292"/>
            <a:ext cx="6670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출처 </a:t>
            </a:r>
            <a:r>
              <a:rPr lang="en-US" altLang="ko-KR" sz="900"/>
              <a:t>: J. Long, E. Shelhamer, and T. Darrell. Fully convolutional networks for semantic segmentation. In CVPR, 2015</a:t>
            </a:r>
          </a:p>
          <a:p>
            <a:endParaRPr lang="en-US" altLang="ko-KR" sz="900" dirty="0"/>
          </a:p>
        </p:txBody>
      </p:sp>
    </p:spTree>
    <p:extLst>
      <p:ext uri="{BB962C8B-B14F-4D97-AF65-F5344CB8AC3E}">
        <p14:creationId xmlns:p14="http://schemas.microsoft.com/office/powerpoint/2010/main" val="7075103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for post">
            <a:extLst>
              <a:ext uri="{FF2B5EF4-FFF2-40B4-BE49-F238E27FC236}">
                <a16:creationId xmlns:a16="http://schemas.microsoft.com/office/drawing/2014/main" id="{E9E12DDC-50C8-4656-90CB-0DBC8BF8E8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375" y="4007246"/>
            <a:ext cx="10430363" cy="2337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674FF39-3B2D-432A-961E-F38F91EC5418}"/>
              </a:ext>
            </a:extLst>
          </p:cNvPr>
          <p:cNvSpPr txBox="1"/>
          <p:nvPr/>
        </p:nvSpPr>
        <p:spPr>
          <a:xfrm>
            <a:off x="633402" y="104751"/>
            <a:ext cx="9592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Introduction</a:t>
            </a:r>
            <a:endParaRPr lang="ko-KR" altLang="en-US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9F2209-AF71-4128-9A6B-9B71A5BF0783}"/>
              </a:ext>
            </a:extLst>
          </p:cNvPr>
          <p:cNvSpPr txBox="1"/>
          <p:nvPr/>
        </p:nvSpPr>
        <p:spPr>
          <a:xfrm>
            <a:off x="633401" y="575761"/>
            <a:ext cx="9517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(1) Convolutional networks  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7F2686-3CE1-4BE2-9E69-0B540C801E4D}"/>
              </a:ext>
            </a:extLst>
          </p:cNvPr>
          <p:cNvSpPr txBox="1"/>
          <p:nvPr/>
        </p:nvSpPr>
        <p:spPr>
          <a:xfrm>
            <a:off x="50852" y="61401"/>
            <a:ext cx="7938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</a:t>
            </a:r>
            <a:endParaRPr lang="ko-KR" altLang="en-US" sz="5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B7A196-FF4C-4A73-A6F2-2138192B8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2AE55BA-B669-4EBF-810C-687CA16406C2}"/>
              </a:ext>
            </a:extLst>
          </p:cNvPr>
          <p:cNvSpPr txBox="1"/>
          <p:nvPr/>
        </p:nvSpPr>
        <p:spPr>
          <a:xfrm>
            <a:off x="779678" y="1620891"/>
            <a:ext cx="23131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AlexNet (2012) [2] 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534148D-C039-4EAC-ABAB-5E861FF13682}"/>
              </a:ext>
            </a:extLst>
          </p:cNvPr>
          <p:cNvSpPr txBox="1"/>
          <p:nvPr/>
        </p:nvSpPr>
        <p:spPr>
          <a:xfrm>
            <a:off x="779678" y="3778794"/>
            <a:ext cx="38461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VGG[3], GoogleNet[4] (2014)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E7F2F65-BEF5-459B-8D32-DAD75B31A96A}"/>
              </a:ext>
            </a:extLst>
          </p:cNvPr>
          <p:cNvSpPr txBox="1"/>
          <p:nvPr/>
        </p:nvSpPr>
        <p:spPr>
          <a:xfrm>
            <a:off x="867560" y="1000143"/>
            <a:ext cx="10864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Recognition</a:t>
            </a:r>
            <a:r>
              <a:rPr lang="ko-KR" altLang="en-US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에서 </a:t>
            </a:r>
            <a:r>
              <a:rPr lang="en-US" altLang="ko-KR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Deep Learning </a:t>
            </a:r>
            <a:r>
              <a:rPr lang="ko-KR" altLang="en-US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네트워크의 개발에 따른 다른 분야로의 확장 </a:t>
            </a:r>
            <a:endParaRPr lang="ko-KR" altLang="en-US" sz="2400" dirty="0">
              <a:solidFill>
                <a:schemeClr val="bg2">
                  <a:lumMod val="1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6" name="Picture 4" descr="https://static.thenounproject.com/png/1743862-200.png">
            <a:hlinkClick r:id="rId3" tooltip="Check"/>
            <a:extLst>
              <a:ext uri="{FF2B5EF4-FFF2-40B4-BE49-F238E27FC236}">
                <a16:creationId xmlns:a16="http://schemas.microsoft.com/office/drawing/2014/main" id="{BF2F743B-323D-4B10-964A-52F24DF3FE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200"/>
                    </a14:imgEffect>
                    <a14:imgEffect>
                      <a14:saturation sat="1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78" y="1073797"/>
            <a:ext cx="331701" cy="31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A724852-065A-4312-B3E7-B81AFD80C7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4659" y="2021001"/>
            <a:ext cx="5358917" cy="1686015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B3193FC2-E50F-484F-8798-D2258140E57B}"/>
              </a:ext>
            </a:extLst>
          </p:cNvPr>
          <p:cNvCxnSpPr>
            <a:cxnSpLocks/>
          </p:cNvCxnSpPr>
          <p:nvPr/>
        </p:nvCxnSpPr>
        <p:spPr>
          <a:xfrm>
            <a:off x="5327440" y="6561125"/>
            <a:ext cx="6518729" cy="0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291ECB1-B26B-4797-BCC3-D302D8320089}"/>
              </a:ext>
            </a:extLst>
          </p:cNvPr>
          <p:cNvSpPr txBox="1"/>
          <p:nvPr/>
        </p:nvSpPr>
        <p:spPr>
          <a:xfrm>
            <a:off x="5243682" y="6586292"/>
            <a:ext cx="6670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출처 </a:t>
            </a:r>
            <a:r>
              <a:rPr lang="en-US" altLang="ko-KR" sz="900"/>
              <a:t>: J. Long, E. Shelhamer, and T. Darrell. Fully convolutional networks for semantic segmentation. In CVPR, 2015</a:t>
            </a:r>
          </a:p>
          <a:p>
            <a:endParaRPr lang="en-US" altLang="ko-KR" sz="900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AB5D8B7-E6F2-4FEA-8B08-9C9964A32A2A}"/>
              </a:ext>
            </a:extLst>
          </p:cNvPr>
          <p:cNvSpPr/>
          <p:nvPr/>
        </p:nvSpPr>
        <p:spPr>
          <a:xfrm>
            <a:off x="10763794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02B17091-5C79-4DEB-9A4A-A92FCC702640}"/>
              </a:ext>
            </a:extLst>
          </p:cNvPr>
          <p:cNvSpPr/>
          <p:nvPr/>
        </p:nvSpPr>
        <p:spPr>
          <a:xfrm>
            <a:off x="11218381" y="271708"/>
            <a:ext cx="245582" cy="24558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C77DABB-8FCB-4FEB-BF92-D2BC7396CE1D}"/>
              </a:ext>
            </a:extLst>
          </p:cNvPr>
          <p:cNvSpPr/>
          <p:nvPr/>
        </p:nvSpPr>
        <p:spPr>
          <a:xfrm>
            <a:off x="11668358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65866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0B5A65A-86A2-45F5-87BB-5B30C361D6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679" y="1953626"/>
            <a:ext cx="5388040" cy="183664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674FF39-3B2D-432A-961E-F38F91EC5418}"/>
              </a:ext>
            </a:extLst>
          </p:cNvPr>
          <p:cNvSpPr txBox="1"/>
          <p:nvPr/>
        </p:nvSpPr>
        <p:spPr>
          <a:xfrm>
            <a:off x="633402" y="104751"/>
            <a:ext cx="9592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Introduction</a:t>
            </a:r>
            <a:endParaRPr lang="ko-KR" altLang="en-US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9F2209-AF71-4128-9A6B-9B71A5BF0783}"/>
              </a:ext>
            </a:extLst>
          </p:cNvPr>
          <p:cNvSpPr txBox="1"/>
          <p:nvPr/>
        </p:nvSpPr>
        <p:spPr>
          <a:xfrm>
            <a:off x="633401" y="575761"/>
            <a:ext cx="9517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(1) Convolutional networks  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7F2686-3CE1-4BE2-9E69-0B540C801E4D}"/>
              </a:ext>
            </a:extLst>
          </p:cNvPr>
          <p:cNvSpPr txBox="1"/>
          <p:nvPr/>
        </p:nvSpPr>
        <p:spPr>
          <a:xfrm>
            <a:off x="50852" y="61401"/>
            <a:ext cx="7938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</a:t>
            </a:r>
            <a:endParaRPr lang="ko-KR" altLang="en-US" sz="5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B7A196-FF4C-4A73-A6F2-2138192B8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2AE55BA-B669-4EBF-810C-687CA16406C2}"/>
              </a:ext>
            </a:extLst>
          </p:cNvPr>
          <p:cNvSpPr txBox="1"/>
          <p:nvPr/>
        </p:nvSpPr>
        <p:spPr>
          <a:xfrm>
            <a:off x="779678" y="1620891"/>
            <a:ext cx="66610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Bounding Box object detection [5]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534148D-C039-4EAC-ABAB-5E861FF13682}"/>
              </a:ext>
            </a:extLst>
          </p:cNvPr>
          <p:cNvSpPr txBox="1"/>
          <p:nvPr/>
        </p:nvSpPr>
        <p:spPr>
          <a:xfrm>
            <a:off x="779678" y="3778794"/>
            <a:ext cx="32365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Key point prediction [6]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E7F2F65-BEF5-459B-8D32-DAD75B31A96A}"/>
              </a:ext>
            </a:extLst>
          </p:cNvPr>
          <p:cNvSpPr txBox="1"/>
          <p:nvPr/>
        </p:nvSpPr>
        <p:spPr>
          <a:xfrm>
            <a:off x="867560" y="1000143"/>
            <a:ext cx="10864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Recognition</a:t>
            </a:r>
            <a:r>
              <a:rPr lang="ko-KR" altLang="en-US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에서 </a:t>
            </a:r>
            <a:r>
              <a:rPr lang="en-US" altLang="ko-KR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Deep Learning </a:t>
            </a:r>
            <a:r>
              <a:rPr lang="ko-KR" altLang="en-US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네트워크의 개발에 따른 다른 분야로의 확장 </a:t>
            </a:r>
            <a:endParaRPr lang="ko-KR" altLang="en-US" sz="2400" dirty="0">
              <a:solidFill>
                <a:schemeClr val="bg2">
                  <a:lumMod val="1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6" name="Picture 4" descr="https://static.thenounproject.com/png/1743862-200.png">
            <a:hlinkClick r:id="rId3" tooltip="Check"/>
            <a:extLst>
              <a:ext uri="{FF2B5EF4-FFF2-40B4-BE49-F238E27FC236}">
                <a16:creationId xmlns:a16="http://schemas.microsoft.com/office/drawing/2014/main" id="{BF2F743B-323D-4B10-964A-52F24DF3FE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200"/>
                    </a14:imgEffect>
                    <a14:imgEffect>
                      <a14:saturation sat="1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78" y="1073797"/>
            <a:ext cx="331701" cy="31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EFDFAA2-1347-4A9C-9A34-1040AD8A2D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9677" y="4257826"/>
            <a:ext cx="5803473" cy="2006405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691A57A7-CCA2-4120-8B9E-B2C630DD4445}"/>
              </a:ext>
            </a:extLst>
          </p:cNvPr>
          <p:cNvCxnSpPr>
            <a:cxnSpLocks/>
          </p:cNvCxnSpPr>
          <p:nvPr/>
        </p:nvCxnSpPr>
        <p:spPr>
          <a:xfrm>
            <a:off x="5327440" y="6561125"/>
            <a:ext cx="6518729" cy="0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527F19CD-0B1E-4EB2-96E0-D6B44D42FCCD}"/>
              </a:ext>
            </a:extLst>
          </p:cNvPr>
          <p:cNvSpPr txBox="1"/>
          <p:nvPr/>
        </p:nvSpPr>
        <p:spPr>
          <a:xfrm>
            <a:off x="5243682" y="6586292"/>
            <a:ext cx="6670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출처 </a:t>
            </a:r>
            <a:r>
              <a:rPr lang="en-US" altLang="ko-KR" sz="900"/>
              <a:t>: J. Long, E. Shelhamer, and T. Darrell. Fully convolutional networks for semantic segmentation. In CVPR, 2015</a:t>
            </a:r>
          </a:p>
          <a:p>
            <a:endParaRPr lang="en-US" altLang="ko-KR" sz="900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4DED075-5D3D-40FC-ACD7-BAD0567F16C7}"/>
              </a:ext>
            </a:extLst>
          </p:cNvPr>
          <p:cNvSpPr/>
          <p:nvPr/>
        </p:nvSpPr>
        <p:spPr>
          <a:xfrm>
            <a:off x="10763794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6886E1F-75EE-47BB-BB0C-5C0B435D57FD}"/>
              </a:ext>
            </a:extLst>
          </p:cNvPr>
          <p:cNvSpPr/>
          <p:nvPr/>
        </p:nvSpPr>
        <p:spPr>
          <a:xfrm>
            <a:off x="11218381" y="271708"/>
            <a:ext cx="245582" cy="24558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87E94A3-6BC3-4627-B6BE-7201C17CF69F}"/>
              </a:ext>
            </a:extLst>
          </p:cNvPr>
          <p:cNvSpPr/>
          <p:nvPr/>
        </p:nvSpPr>
        <p:spPr>
          <a:xfrm>
            <a:off x="11668358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21665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30B3AE6D-6E95-4B72-BBC9-E4234897DF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713" y="4135511"/>
            <a:ext cx="6829666" cy="242074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674FF39-3B2D-432A-961E-F38F91EC5418}"/>
              </a:ext>
            </a:extLst>
          </p:cNvPr>
          <p:cNvSpPr txBox="1"/>
          <p:nvPr/>
        </p:nvSpPr>
        <p:spPr>
          <a:xfrm>
            <a:off x="633402" y="104751"/>
            <a:ext cx="9592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Introduction</a:t>
            </a:r>
            <a:endParaRPr lang="ko-KR" altLang="en-US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9F2209-AF71-4128-9A6B-9B71A5BF0783}"/>
              </a:ext>
            </a:extLst>
          </p:cNvPr>
          <p:cNvSpPr txBox="1"/>
          <p:nvPr/>
        </p:nvSpPr>
        <p:spPr>
          <a:xfrm>
            <a:off x="633401" y="575761"/>
            <a:ext cx="9517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(1) Convolutional networks 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7F2686-3CE1-4BE2-9E69-0B540C801E4D}"/>
              </a:ext>
            </a:extLst>
          </p:cNvPr>
          <p:cNvSpPr txBox="1"/>
          <p:nvPr/>
        </p:nvSpPr>
        <p:spPr>
          <a:xfrm>
            <a:off x="50852" y="61401"/>
            <a:ext cx="7938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</a:t>
            </a:r>
            <a:endParaRPr lang="ko-KR" altLang="en-US" sz="5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B7A196-FF4C-4A73-A6F2-2138192B8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E7F2F65-BEF5-459B-8D32-DAD75B31A96A}"/>
              </a:ext>
            </a:extLst>
          </p:cNvPr>
          <p:cNvSpPr txBox="1"/>
          <p:nvPr/>
        </p:nvSpPr>
        <p:spPr>
          <a:xfrm>
            <a:off x="867560" y="1000143"/>
            <a:ext cx="10864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Prior Approaches convnets for semantic segmentation</a:t>
            </a:r>
            <a:endParaRPr lang="ko-KR" altLang="en-US" sz="2400" dirty="0">
              <a:solidFill>
                <a:schemeClr val="bg2">
                  <a:lumMod val="1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6" name="Picture 4" descr="https://static.thenounproject.com/png/1743862-200.png">
            <a:hlinkClick r:id="rId3" tooltip="Check"/>
            <a:extLst>
              <a:ext uri="{FF2B5EF4-FFF2-40B4-BE49-F238E27FC236}">
                <a16:creationId xmlns:a16="http://schemas.microsoft.com/office/drawing/2014/main" id="{BF2F743B-323D-4B10-964A-52F24DF3FE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200"/>
                    </a14:imgEffect>
                    <a14:imgEffect>
                      <a14:saturation sat="1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78" y="1073797"/>
            <a:ext cx="331701" cy="31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D8B0C1B7-8562-425B-A53D-F657B358B7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9679" y="1918469"/>
            <a:ext cx="5881097" cy="190514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9DA53A01-1C06-4693-A10E-3AC16FFC5763}"/>
              </a:ext>
            </a:extLst>
          </p:cNvPr>
          <p:cNvSpPr txBox="1"/>
          <p:nvPr/>
        </p:nvSpPr>
        <p:spPr>
          <a:xfrm>
            <a:off x="779678" y="1620891"/>
            <a:ext cx="66610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en-US" altLang="ko-KR" sz="2000"/>
              <a:t>Learning hierarchical features for scene labeling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[7]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C92606A-C5B1-4AAC-AD60-DA212C146AD5}"/>
              </a:ext>
            </a:extLst>
          </p:cNvPr>
          <p:cNvSpPr txBox="1"/>
          <p:nvPr/>
        </p:nvSpPr>
        <p:spPr>
          <a:xfrm>
            <a:off x="779678" y="3778794"/>
            <a:ext cx="111342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en-US" altLang="ko-KR" sz="2000"/>
              <a:t>Learning Rich Features from RGB-D Images for Object Detection and Segmentation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[8]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BAB143B9-52C2-4935-AAAE-B6D9AF570AD1}"/>
              </a:ext>
            </a:extLst>
          </p:cNvPr>
          <p:cNvCxnSpPr>
            <a:cxnSpLocks/>
          </p:cNvCxnSpPr>
          <p:nvPr/>
        </p:nvCxnSpPr>
        <p:spPr>
          <a:xfrm>
            <a:off x="5327440" y="6561125"/>
            <a:ext cx="6518729" cy="0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8ADC944-C8D6-40D0-8CDB-83AF07BB5D6B}"/>
              </a:ext>
            </a:extLst>
          </p:cNvPr>
          <p:cNvSpPr txBox="1"/>
          <p:nvPr/>
        </p:nvSpPr>
        <p:spPr>
          <a:xfrm>
            <a:off x="5243682" y="6586292"/>
            <a:ext cx="6670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출처 </a:t>
            </a:r>
            <a:r>
              <a:rPr lang="en-US" altLang="ko-KR" sz="900"/>
              <a:t>: J. Long, E. Shelhamer, and T. Darrell. Fully convolutional networks for semantic segmentation. In CVPR, 2015</a:t>
            </a:r>
          </a:p>
          <a:p>
            <a:endParaRPr lang="en-US" altLang="ko-KR" sz="900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530A93E-7B1F-4E0A-A98A-357CF9C8A8DF}"/>
              </a:ext>
            </a:extLst>
          </p:cNvPr>
          <p:cNvSpPr/>
          <p:nvPr/>
        </p:nvSpPr>
        <p:spPr>
          <a:xfrm>
            <a:off x="10763794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36FC172-C399-411F-8C13-7583C6319392}"/>
              </a:ext>
            </a:extLst>
          </p:cNvPr>
          <p:cNvSpPr/>
          <p:nvPr/>
        </p:nvSpPr>
        <p:spPr>
          <a:xfrm>
            <a:off x="11218381" y="271708"/>
            <a:ext cx="245582" cy="24558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7905020-1CE6-4F74-B578-ED2E8FC7E4AE}"/>
              </a:ext>
            </a:extLst>
          </p:cNvPr>
          <p:cNvSpPr/>
          <p:nvPr/>
        </p:nvSpPr>
        <p:spPr>
          <a:xfrm>
            <a:off x="11668358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33097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9317</TotalTime>
  <Words>3561</Words>
  <Application>Microsoft Office PowerPoint</Application>
  <PresentationFormat>와이드스크린</PresentationFormat>
  <Paragraphs>474</Paragraphs>
  <Slides>54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54</vt:i4>
      </vt:variant>
    </vt:vector>
  </HeadingPairs>
  <TitlesOfParts>
    <vt:vector size="63" baseType="lpstr">
      <vt:lpstr>Tmon몬소리 Black</vt:lpstr>
      <vt:lpstr>나눔바른고딕</vt:lpstr>
      <vt:lpstr>나눔스퀘어</vt:lpstr>
      <vt:lpstr>맑은 고딕</vt:lpstr>
      <vt:lpstr>에스코어 드림 8 Heavy</vt:lpstr>
      <vt:lpstr>Arial</vt:lpstr>
      <vt:lpstr>Cambria Math</vt:lpstr>
      <vt:lpstr>Roboto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김현우</dc:creator>
  <cp:lastModifiedBy>지뇽쿤</cp:lastModifiedBy>
  <cp:revision>256</cp:revision>
  <dcterms:created xsi:type="dcterms:W3CDTF">2020-12-05T01:59:52Z</dcterms:created>
  <dcterms:modified xsi:type="dcterms:W3CDTF">2021-01-18T08:18:56Z</dcterms:modified>
</cp:coreProperties>
</file>